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6"/>
  </p:notesMasterIdLst>
  <p:sldIdLst>
    <p:sldId id="258" r:id="rId2"/>
    <p:sldId id="395" r:id="rId3"/>
    <p:sldId id="378" r:id="rId4"/>
    <p:sldId id="347" r:id="rId5"/>
    <p:sldId id="380" r:id="rId6"/>
    <p:sldId id="392" r:id="rId7"/>
    <p:sldId id="348" r:id="rId8"/>
    <p:sldId id="349" r:id="rId9"/>
    <p:sldId id="350" r:id="rId10"/>
    <p:sldId id="351" r:id="rId11"/>
    <p:sldId id="352" r:id="rId12"/>
    <p:sldId id="372" r:id="rId13"/>
    <p:sldId id="393" r:id="rId14"/>
    <p:sldId id="394" r:id="rId15"/>
    <p:sldId id="377" r:id="rId16"/>
    <p:sldId id="373" r:id="rId17"/>
    <p:sldId id="374" r:id="rId18"/>
    <p:sldId id="390" r:id="rId19"/>
    <p:sldId id="375" r:id="rId20"/>
    <p:sldId id="391" r:id="rId21"/>
    <p:sldId id="376" r:id="rId22"/>
    <p:sldId id="356" r:id="rId23"/>
    <p:sldId id="357" r:id="rId24"/>
    <p:sldId id="358" r:id="rId25"/>
    <p:sldId id="359" r:id="rId26"/>
    <p:sldId id="360" r:id="rId27"/>
    <p:sldId id="381" r:id="rId28"/>
    <p:sldId id="361" r:id="rId29"/>
    <p:sldId id="362" r:id="rId30"/>
    <p:sldId id="382" r:id="rId31"/>
    <p:sldId id="383" r:id="rId32"/>
    <p:sldId id="384" r:id="rId33"/>
    <p:sldId id="385" r:id="rId34"/>
    <p:sldId id="386" r:id="rId35"/>
    <p:sldId id="389" r:id="rId36"/>
    <p:sldId id="387" r:id="rId37"/>
    <p:sldId id="388" r:id="rId38"/>
    <p:sldId id="291" r:id="rId39"/>
    <p:sldId id="396" r:id="rId40"/>
    <p:sldId id="397" r:id="rId41"/>
    <p:sldId id="295" r:id="rId42"/>
    <p:sldId id="296" r:id="rId43"/>
    <p:sldId id="297" r:id="rId44"/>
    <p:sldId id="398" r:id="rId45"/>
    <p:sldId id="407" r:id="rId46"/>
    <p:sldId id="298" r:id="rId47"/>
    <p:sldId id="299" r:id="rId48"/>
    <p:sldId id="399" r:id="rId49"/>
    <p:sldId id="400" r:id="rId50"/>
    <p:sldId id="401" r:id="rId51"/>
    <p:sldId id="402" r:id="rId52"/>
    <p:sldId id="403" r:id="rId53"/>
    <p:sldId id="304" r:id="rId54"/>
    <p:sldId id="404" r:id="rId55"/>
    <p:sldId id="305" r:id="rId56"/>
    <p:sldId id="306" r:id="rId57"/>
    <p:sldId id="307" r:id="rId58"/>
    <p:sldId id="405" r:id="rId59"/>
    <p:sldId id="406" r:id="rId60"/>
    <p:sldId id="310" r:id="rId61"/>
    <p:sldId id="311" r:id="rId62"/>
    <p:sldId id="439" r:id="rId63"/>
    <p:sldId id="314" r:id="rId64"/>
    <p:sldId id="409" r:id="rId65"/>
    <p:sldId id="411" r:id="rId66"/>
    <p:sldId id="412" r:id="rId67"/>
    <p:sldId id="413" r:id="rId68"/>
    <p:sldId id="414" r:id="rId69"/>
    <p:sldId id="415" r:id="rId70"/>
    <p:sldId id="416" r:id="rId71"/>
    <p:sldId id="443" r:id="rId72"/>
    <p:sldId id="418" r:id="rId73"/>
    <p:sldId id="438" r:id="rId74"/>
    <p:sldId id="322" r:id="rId75"/>
    <p:sldId id="420" r:id="rId76"/>
    <p:sldId id="324" r:id="rId77"/>
    <p:sldId id="442" r:id="rId78"/>
    <p:sldId id="447" r:id="rId79"/>
    <p:sldId id="328" r:id="rId80"/>
    <p:sldId id="448" r:id="rId81"/>
    <p:sldId id="421" r:id="rId82"/>
    <p:sldId id="329" r:id="rId83"/>
    <p:sldId id="330" r:id="rId84"/>
    <p:sldId id="444" r:id="rId85"/>
    <p:sldId id="440" r:id="rId86"/>
    <p:sldId id="426" r:id="rId87"/>
    <p:sldId id="427" r:id="rId88"/>
    <p:sldId id="428" r:id="rId89"/>
    <p:sldId id="429" r:id="rId90"/>
    <p:sldId id="430" r:id="rId91"/>
    <p:sldId id="431" r:id="rId92"/>
    <p:sldId id="432" r:id="rId93"/>
    <p:sldId id="445" r:id="rId94"/>
    <p:sldId id="446" r:id="rId9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8" autoAdjust="0"/>
    <p:restoredTop sz="94660"/>
  </p:normalViewPr>
  <p:slideViewPr>
    <p:cSldViewPr>
      <p:cViewPr>
        <p:scale>
          <a:sx n="60" d="100"/>
          <a:sy n="60" d="100"/>
        </p:scale>
        <p:origin x="-1698" y="-2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eg>
</file>

<file path=ppt/media/image13.JPG>
</file>

<file path=ppt/media/image14.jpeg>
</file>

<file path=ppt/media/image15.jpe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56AE3-D606-422E-8DD8-B1256D8FE449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3C17C-DA33-4532-B3E1-B0D1B825B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74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F4452924-CCDF-47BB-B325-2F2ED48757D5}" type="datetime1">
              <a:rPr lang="en-US" smtClean="0"/>
              <a:t>2/20/2020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18B1-65CB-41D1-A36E-3AFA37FE6DE1}" type="datetime1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FB82-E556-4177-B01D-B765E7A660D0}" type="datetime1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FC30BB6A-B9AC-446F-8B8F-083DEE7F85D3}" type="datetime1">
              <a:rPr lang="en-US" smtClean="0"/>
              <a:t>2/20/2020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A88ED0F-122A-4EAA-BA14-D57021577182}" type="datetime1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AD17-610A-4EC6-9414-45AAC632EA17}" type="datetime1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481E3-FECD-42D3-8048-11A74635E4B9}" type="datetime1">
              <a:rPr lang="en-US" smtClean="0"/>
              <a:t>2/20/2020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88A1869-FAE9-45D0-A865-4D1ADD1ACCB0}" type="datetime1">
              <a:rPr lang="en-US" smtClean="0"/>
              <a:t>2/20/2020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AB08-9781-4D33-9EE7-D1C06C5E89C3}" type="datetime1">
              <a:rPr lang="en-US" smtClean="0"/>
              <a:t>2/20/2020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8FC2227B-2D7B-43F8-B9D9-7D5290424360}" type="datetime1">
              <a:rPr lang="en-US" smtClean="0"/>
              <a:t>2/20/2020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F56F57B-A770-425B-80C0-A504059D9A9D}" type="datetime1">
              <a:rPr lang="en-US" smtClean="0"/>
              <a:t>2/20/2020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B4B6037-5A24-4B80-A40D-6BE2947F5916}" type="datetime1">
              <a:rPr lang="en-US" smtClean="0"/>
              <a:t>2/20/2020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3570A01-ABA5-471D-9C6E-F7870330B4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13" Type="http://schemas.openxmlformats.org/officeDocument/2006/relationships/slide" Target="slide37.xml"/><Relationship Id="rId18" Type="http://schemas.openxmlformats.org/officeDocument/2006/relationships/slide" Target="slide56.xml"/><Relationship Id="rId3" Type="http://schemas.openxmlformats.org/officeDocument/2006/relationships/slide" Target="slide10.xml"/><Relationship Id="rId21" Type="http://schemas.openxmlformats.org/officeDocument/2006/relationships/slide" Target="slide83.xml"/><Relationship Id="rId7" Type="http://schemas.openxmlformats.org/officeDocument/2006/relationships/slide" Target="slide30.xml"/><Relationship Id="rId12" Type="http://schemas.openxmlformats.org/officeDocument/2006/relationships/slide" Target="slide36.xml"/><Relationship Id="rId17" Type="http://schemas.openxmlformats.org/officeDocument/2006/relationships/slide" Target="slide41.xml"/><Relationship Id="rId2" Type="http://schemas.openxmlformats.org/officeDocument/2006/relationships/slide" Target="slide4.xml"/><Relationship Id="rId16" Type="http://schemas.openxmlformats.org/officeDocument/2006/relationships/slide" Target="slide40.xml"/><Relationship Id="rId20" Type="http://schemas.openxmlformats.org/officeDocument/2006/relationships/slide" Target="slide7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11" Type="http://schemas.openxmlformats.org/officeDocument/2006/relationships/slide" Target="slide34.xml"/><Relationship Id="rId5" Type="http://schemas.openxmlformats.org/officeDocument/2006/relationships/slide" Target="slide21.xml"/><Relationship Id="rId15" Type="http://schemas.openxmlformats.org/officeDocument/2006/relationships/slide" Target="slide39.xml"/><Relationship Id="rId10" Type="http://schemas.openxmlformats.org/officeDocument/2006/relationships/slide" Target="slide33.xml"/><Relationship Id="rId19" Type="http://schemas.openxmlformats.org/officeDocument/2006/relationships/slide" Target="slide58.xml"/><Relationship Id="rId4" Type="http://schemas.openxmlformats.org/officeDocument/2006/relationships/slide" Target="slide15.xml"/><Relationship Id="rId9" Type="http://schemas.openxmlformats.org/officeDocument/2006/relationships/slide" Target="slide32.xml"/><Relationship Id="rId14" Type="http://schemas.openxmlformats.org/officeDocument/2006/relationships/slide" Target="slide3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62000"/>
            <a:ext cx="8512791" cy="405765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40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40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</a:t>
            </a:r>
            <a:b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N D </a:t>
            </a:r>
            <a:b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b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P R O J E C T   M A N A G E M E N T </a:t>
            </a:r>
            <a:endParaRPr lang="en-US" sz="4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91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DECOMPOSITION</a:t>
            </a:r>
            <a:r>
              <a:rPr lang="en-US" sz="2400" b="1" dirty="0">
                <a:latin typeface="Book Antiqua" pitchFamily="18" charset="0"/>
              </a:rPr>
              <a:t/>
            </a:r>
            <a:br>
              <a:rPr lang="en-US" sz="2400" b="1" dirty="0">
                <a:latin typeface="Book Antiqua" pitchFamily="18" charset="0"/>
              </a:rPr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lvl="0"/>
            <a:endParaRPr lang="en-US" dirty="0" smtClean="0"/>
          </a:p>
          <a:p>
            <a:pPr lvl="0" algn="just"/>
            <a:r>
              <a:rPr lang="en-US" dirty="0" smtClean="0">
                <a:latin typeface="Book Antiqua" pitchFamily="18" charset="0"/>
              </a:rPr>
              <a:t>In </a:t>
            </a:r>
            <a:r>
              <a:rPr lang="en-US" dirty="0">
                <a:latin typeface="Book Antiqua" pitchFamily="18" charset="0"/>
              </a:rPr>
              <a:t>this technique, a complex problem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divided</a:t>
            </a:r>
            <a:r>
              <a:rPr lang="en-US" dirty="0">
                <a:latin typeface="Book Antiqua" pitchFamily="18" charset="0"/>
              </a:rPr>
              <a:t> into several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smaller problems </a:t>
            </a:r>
            <a:r>
              <a:rPr lang="en-US" dirty="0">
                <a:latin typeface="Book Antiqua" pitchFamily="18" charset="0"/>
              </a:rPr>
              <a:t>and then the smaller problems are solved one by one. 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problem has to be decomposed such that each component of the decomposed problem can be solved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independently</a:t>
            </a:r>
            <a:r>
              <a:rPr lang="en-US" dirty="0">
                <a:latin typeface="Book Antiqua" pitchFamily="18" charset="0"/>
              </a:rPr>
              <a:t> and then the solution of the different components can be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combined</a:t>
            </a:r>
            <a:r>
              <a:rPr lang="en-US" dirty="0">
                <a:latin typeface="Book Antiqua" pitchFamily="18" charset="0"/>
              </a:rPr>
              <a:t> to get the full solution.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6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DECOMPOSITION [2]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lvl="0" algn="just"/>
            <a:r>
              <a:rPr lang="en-US" sz="2200" dirty="0"/>
              <a:t>A good </a:t>
            </a:r>
            <a:r>
              <a:rPr lang="en-US" sz="2200" b="1" dirty="0"/>
              <a:t>decomposition</a:t>
            </a:r>
            <a:r>
              <a:rPr lang="en-US" sz="2200" dirty="0"/>
              <a:t> of a problem should minimize interactions among various components. </a:t>
            </a:r>
          </a:p>
          <a:p>
            <a:pPr algn="just"/>
            <a:endParaRPr lang="en-US" sz="2200" dirty="0"/>
          </a:p>
          <a:p>
            <a:pPr lvl="0" algn="just"/>
            <a:r>
              <a:rPr lang="en-US" sz="2200" dirty="0"/>
              <a:t>If the different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subcomponents</a:t>
            </a:r>
            <a:r>
              <a:rPr lang="en-US" sz="2200" dirty="0"/>
              <a:t>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interrelated</a:t>
            </a:r>
            <a:r>
              <a:rPr lang="en-US" sz="2200" dirty="0"/>
              <a:t>, then the different components cannot be solved separately and the desired reduction in complexity will not be realized.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2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H Y  T H E  N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 E D   O F   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7467600" cy="4953000"/>
          </a:xfrm>
        </p:spPr>
      </p:pic>
    </p:spTree>
    <p:extLst>
      <p:ext uri="{BB962C8B-B14F-4D97-AF65-F5344CB8AC3E}">
        <p14:creationId xmlns:p14="http://schemas.microsoft.com/office/powerpoint/2010/main" val="16105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C R I S I S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crisis </a:t>
            </a:r>
            <a:r>
              <a:rPr lang="en-US" dirty="0" smtClean="0"/>
              <a:t>means some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</a:t>
            </a:r>
            <a:r>
              <a:rPr lang="en-US" dirty="0" smtClean="0"/>
              <a:t> that occur while designing software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It is a term used in early days of computing science for the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difficulty</a:t>
            </a:r>
            <a:r>
              <a:rPr lang="en-US" dirty="0" smtClean="0"/>
              <a:t> of writing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efficient</a:t>
            </a:r>
            <a:r>
              <a:rPr lang="en-US" dirty="0" smtClean="0"/>
              <a:t> program in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required time</a:t>
            </a:r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5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A U S E S   O F  S O F T W A R E   C R I S I S</a:t>
            </a:r>
            <a:endParaRPr lang="en-US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Project running over budget</a:t>
            </a:r>
          </a:p>
          <a:p>
            <a:r>
              <a:rPr lang="en-US" dirty="0" smtClean="0"/>
              <a:t>Project running over time </a:t>
            </a:r>
          </a:p>
          <a:p>
            <a:r>
              <a:rPr lang="en-US" dirty="0" smtClean="0"/>
              <a:t>Software was very in efficient</a:t>
            </a:r>
          </a:p>
          <a:p>
            <a:r>
              <a:rPr lang="en-US" dirty="0" smtClean="0"/>
              <a:t>Software of low quality</a:t>
            </a:r>
          </a:p>
          <a:p>
            <a:r>
              <a:rPr lang="en-US" dirty="0" smtClean="0"/>
              <a:t>Software often didn’t meet requirements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6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H Y  T H E 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  O F   S O F T W A R E  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There are still many reports of software projects going wrong and ‘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failures</a:t>
            </a:r>
            <a:r>
              <a:rPr lang="en-US" dirty="0">
                <a:latin typeface="Book Antiqua" pitchFamily="18" charset="0"/>
              </a:rPr>
              <a:t>’.</a:t>
            </a:r>
          </a:p>
          <a:p>
            <a:pPr algn="just"/>
            <a:r>
              <a:rPr lang="en-US" dirty="0">
                <a:latin typeface="Book Antiqua" pitchFamily="18" charset="0"/>
              </a:rPr>
              <a:t>Software engineering is criticized as inadequate for modern software development.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7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H O R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O R   S O F T W A R E  F A I L U R E  S T O R I E S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52600"/>
            <a:ext cx="7467599" cy="44195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7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S O F T W A R E  F A I L U R E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52600"/>
            <a:ext cx="7467600" cy="44195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85800" y="6248400"/>
            <a:ext cx="72390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turned out that the </a:t>
            </a:r>
            <a:r>
              <a:rPr lang="en-US" b="1" dirty="0"/>
              <a:t>cause</a:t>
            </a:r>
            <a:r>
              <a:rPr lang="en-US" dirty="0"/>
              <a:t> of the </a:t>
            </a:r>
            <a:r>
              <a:rPr lang="en-US" b="1" dirty="0"/>
              <a:t>failure</a:t>
            </a:r>
            <a:r>
              <a:rPr lang="en-US" dirty="0"/>
              <a:t> was a software error in the 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inertial reference system. </a:t>
            </a:r>
          </a:p>
        </p:txBody>
      </p:sp>
    </p:spTree>
    <p:extLst>
      <p:ext uri="{BB962C8B-B14F-4D97-AF65-F5344CB8AC3E}">
        <p14:creationId xmlns:p14="http://schemas.microsoft.com/office/powerpoint/2010/main" val="235945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R I A N E  5  C R A S H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Longer video of 'Ariane 5' Rocket first launch failure_⁄explosion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2975" y="1600200"/>
            <a:ext cx="6497638" cy="4873625"/>
          </a:xfrm>
        </p:spPr>
      </p:pic>
    </p:spTree>
    <p:extLst>
      <p:ext uri="{BB962C8B-B14F-4D97-AF65-F5344CB8AC3E}">
        <p14:creationId xmlns:p14="http://schemas.microsoft.com/office/powerpoint/2010/main" val="377472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S O F T W A R E  F A I L U R 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2600"/>
            <a:ext cx="7086600" cy="4419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2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U R S E   O B J E C T I V E S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just"/>
            <a:r>
              <a:rPr lang="en-US" sz="2200" dirty="0"/>
              <a:t>To introduce 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fundamental concepts </a:t>
            </a:r>
            <a:r>
              <a:rPr lang="en-US" sz="2200" dirty="0" smtClean="0"/>
              <a:t>of software </a:t>
            </a:r>
            <a:r>
              <a:rPr lang="en-US" sz="2200" dirty="0"/>
              <a:t>engineering. </a:t>
            </a:r>
          </a:p>
          <a:p>
            <a:pPr algn="just"/>
            <a:r>
              <a:rPr lang="en-US" sz="2200" dirty="0" smtClean="0"/>
              <a:t> </a:t>
            </a:r>
            <a:r>
              <a:rPr lang="en-US" sz="2200" dirty="0"/>
              <a:t>To build an understanding on various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phases of software development</a:t>
            </a:r>
            <a:r>
              <a:rPr lang="en-US" sz="2200" dirty="0"/>
              <a:t>. </a:t>
            </a:r>
          </a:p>
          <a:p>
            <a:pPr algn="just"/>
            <a:r>
              <a:rPr lang="en-US" sz="2200" dirty="0" smtClean="0"/>
              <a:t>To </a:t>
            </a:r>
            <a:r>
              <a:rPr lang="en-US" sz="2200" dirty="0"/>
              <a:t>introduce various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process </a:t>
            </a: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models/life cycle model </a:t>
            </a:r>
            <a:endParaRPr lang="en-US" sz="2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just">
              <a:buNone/>
            </a:pPr>
            <a:r>
              <a:rPr lang="en-US" sz="2200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0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E  P A T R I O T  M I S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L E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5" name="Failure of Saudi Patriot Missile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936750"/>
            <a:ext cx="7467600" cy="42005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3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M E 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F T W A R E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F A I L U R 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33600"/>
            <a:ext cx="6781800" cy="3581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11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 </a:t>
            </a:r>
            <a:br>
              <a:rPr lang="en-US" dirty="0"/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1.1.2  C H A R A C T E R I S T I C S   O F   G O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  S O F T W A R E </a:t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848600" cy="4873752"/>
          </a:xfrm>
        </p:spPr>
        <p:txBody>
          <a:bodyPr/>
          <a:lstStyle/>
          <a:p>
            <a:pPr algn="just"/>
            <a:r>
              <a:rPr lang="en-US" sz="2200" dirty="0"/>
              <a:t>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product </a:t>
            </a:r>
            <a:r>
              <a:rPr lang="en-US" sz="2200" dirty="0"/>
              <a:t>can be judged by what it offers and how well it can be used. </a:t>
            </a:r>
            <a:endParaRPr lang="en-US" sz="2200" dirty="0" smtClean="0"/>
          </a:p>
          <a:p>
            <a:pPr lvl="1" algn="just"/>
            <a:r>
              <a:rPr lang="en-US" sz="1900" dirty="0" smtClean="0"/>
              <a:t>This </a:t>
            </a:r>
            <a:r>
              <a:rPr lang="en-US" sz="1900" dirty="0"/>
              <a:t>software must satisfy on the following grounds: </a:t>
            </a:r>
          </a:p>
          <a:p>
            <a:pPr algn="just"/>
            <a:endParaRPr lang="en-US" dirty="0"/>
          </a:p>
          <a:p>
            <a:pPr lvl="1" algn="just"/>
            <a:r>
              <a:rPr lang="en-US" sz="2000" b="1" dirty="0" smtClean="0"/>
              <a:t>Operational </a:t>
            </a:r>
          </a:p>
          <a:p>
            <a:pPr marL="0" indent="0" algn="just">
              <a:buNone/>
            </a:pPr>
            <a:r>
              <a:rPr lang="en-US" sz="2000" b="1" dirty="0" smtClean="0"/>
              <a:t> </a:t>
            </a:r>
          </a:p>
          <a:p>
            <a:pPr lvl="1" algn="just"/>
            <a:r>
              <a:rPr lang="en-US" sz="2000" b="1" dirty="0" smtClean="0"/>
              <a:t>Transitional </a:t>
            </a:r>
          </a:p>
          <a:p>
            <a:pPr marL="0" indent="0" algn="just">
              <a:buNone/>
            </a:pPr>
            <a:r>
              <a:rPr lang="en-US" sz="2000" b="1" dirty="0" smtClean="0"/>
              <a:t> </a:t>
            </a:r>
          </a:p>
          <a:p>
            <a:pPr lvl="1" algn="just"/>
            <a:r>
              <a:rPr lang="en-US" sz="2000" b="1" dirty="0" smtClean="0"/>
              <a:t>Maintenance </a:t>
            </a:r>
          </a:p>
          <a:p>
            <a:pPr algn="just"/>
            <a:endParaRPr lang="en-US" sz="2200" b="1" dirty="0"/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9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</a:rPr>
              <a:t/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</a:rPr>
              <a:t/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</a:rPr>
              <a:t/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</a:rPr>
              <a:t/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OPERATIONAL 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200" dirty="0" smtClean="0"/>
              <a:t>This </a:t>
            </a:r>
            <a:r>
              <a:rPr lang="en-US" sz="2200" dirty="0"/>
              <a:t>tells us how well software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works</a:t>
            </a:r>
            <a:r>
              <a:rPr lang="en-US" sz="2200" dirty="0"/>
              <a:t> in operations</a:t>
            </a:r>
            <a:r>
              <a:rPr lang="en-US" sz="2200" dirty="0" smtClean="0"/>
              <a:t>.</a:t>
            </a:r>
          </a:p>
          <a:p>
            <a:pPr algn="just"/>
            <a:r>
              <a:rPr lang="en-US" sz="2200" dirty="0" smtClean="0"/>
              <a:t> </a:t>
            </a:r>
            <a:r>
              <a:rPr lang="en-US" sz="2200" dirty="0"/>
              <a:t>It can be measured on: </a:t>
            </a:r>
            <a:endParaRPr lang="en-US" sz="2200" dirty="0" smtClean="0"/>
          </a:p>
          <a:p>
            <a:pPr algn="just"/>
            <a:endParaRPr lang="en-US" sz="2200" dirty="0"/>
          </a:p>
          <a:p>
            <a:pPr lvl="1"/>
            <a:r>
              <a:rPr lang="en-US" dirty="0"/>
              <a:t>Budget </a:t>
            </a:r>
          </a:p>
          <a:p>
            <a:pPr lvl="1"/>
            <a:r>
              <a:rPr lang="en-US" dirty="0"/>
              <a:t>Usability </a:t>
            </a:r>
          </a:p>
          <a:p>
            <a:pPr lvl="1"/>
            <a:r>
              <a:rPr lang="en-US" dirty="0"/>
              <a:t>Efficiency </a:t>
            </a:r>
          </a:p>
          <a:p>
            <a:pPr lvl="1"/>
            <a:r>
              <a:rPr lang="en-US" dirty="0"/>
              <a:t>Correctness </a:t>
            </a:r>
          </a:p>
          <a:p>
            <a:pPr lvl="1"/>
            <a:r>
              <a:rPr lang="en-US" dirty="0"/>
              <a:t>Functionality </a:t>
            </a:r>
          </a:p>
          <a:p>
            <a:pPr lvl="1"/>
            <a:r>
              <a:rPr lang="en-US" dirty="0"/>
              <a:t>Dependability </a:t>
            </a:r>
          </a:p>
          <a:p>
            <a:pPr lvl="1"/>
            <a:r>
              <a:rPr lang="en-US" dirty="0"/>
              <a:t>Security </a:t>
            </a:r>
          </a:p>
          <a:p>
            <a:pPr lvl="1"/>
            <a:r>
              <a:rPr lang="en-US" dirty="0"/>
              <a:t>Safety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0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TRANSITIONAL </a:t>
            </a:r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sz="2200" dirty="0" smtClean="0"/>
              <a:t>This </a:t>
            </a:r>
            <a:r>
              <a:rPr lang="en-US" sz="2200" dirty="0"/>
              <a:t>aspect is important when the software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moved from one platform to another</a:t>
            </a:r>
            <a:r>
              <a:rPr lang="en-US" sz="2200" dirty="0"/>
              <a:t>: </a:t>
            </a:r>
            <a:endParaRPr lang="en-US" sz="2200" dirty="0" smtClean="0"/>
          </a:p>
          <a:p>
            <a:pPr algn="just"/>
            <a:endParaRPr lang="en-US" sz="2200" dirty="0"/>
          </a:p>
          <a:p>
            <a:pPr lvl="1"/>
            <a:r>
              <a:rPr lang="en-US" dirty="0"/>
              <a:t>Portability </a:t>
            </a:r>
          </a:p>
          <a:p>
            <a:pPr lvl="1"/>
            <a:r>
              <a:rPr lang="en-US" dirty="0"/>
              <a:t>Interoperability </a:t>
            </a:r>
          </a:p>
          <a:p>
            <a:pPr lvl="1"/>
            <a:r>
              <a:rPr lang="en-US" dirty="0"/>
              <a:t>Reusability </a:t>
            </a:r>
          </a:p>
          <a:p>
            <a:pPr lvl="1"/>
            <a:r>
              <a:rPr lang="en-US" dirty="0"/>
              <a:t>Adaptability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7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400" b="1" dirty="0" smtClean="0"/>
              <a:t> 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sz="2200" dirty="0" smtClean="0"/>
              <a:t>This </a:t>
            </a:r>
            <a:r>
              <a:rPr lang="en-US" sz="2200" dirty="0"/>
              <a:t>aspect briefs about how well a software has the capabilities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</a:t>
            </a:r>
            <a:r>
              <a:rPr lang="en-US" sz="2200" dirty="0"/>
              <a:t> itself 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ever-changing environment</a:t>
            </a:r>
            <a:r>
              <a:rPr lang="en-US" sz="2200" dirty="0"/>
              <a:t>: </a:t>
            </a:r>
            <a:endParaRPr lang="en-US" sz="2200" dirty="0" smtClean="0"/>
          </a:p>
          <a:p>
            <a:pPr algn="just"/>
            <a:endParaRPr lang="en-US" sz="2200" dirty="0"/>
          </a:p>
          <a:p>
            <a:pPr lvl="1"/>
            <a:r>
              <a:rPr lang="en-US" dirty="0"/>
              <a:t>Modularity </a:t>
            </a:r>
          </a:p>
          <a:p>
            <a:pPr lvl="1"/>
            <a:r>
              <a:rPr lang="en-US" dirty="0"/>
              <a:t>Maintainability </a:t>
            </a:r>
          </a:p>
          <a:p>
            <a:pPr lvl="1"/>
            <a:r>
              <a:rPr lang="en-US" dirty="0"/>
              <a:t>Flexibility </a:t>
            </a:r>
          </a:p>
          <a:p>
            <a:pPr lvl="1"/>
            <a:r>
              <a:rPr lang="en-US" dirty="0"/>
              <a:t>Scalability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8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1.1.3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R E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P A R T I E S   A R E   I N V O L V E D   I N  </a:t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1000" cy="4873752"/>
          </a:xfrm>
        </p:spPr>
        <p:txBody>
          <a:bodyPr/>
          <a:lstStyle/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CLIENT/CUSTOMER</a:t>
            </a:r>
            <a:endParaRPr lang="en-US" sz="22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 smtClean="0">
                <a:latin typeface="Book Antiqua" pitchFamily="18" charset="0"/>
              </a:rPr>
              <a:t>The client/customer </a:t>
            </a:r>
            <a:r>
              <a:rPr lang="en-US" sz="2200" dirty="0">
                <a:latin typeface="Book Antiqua" pitchFamily="18" charset="0"/>
              </a:rPr>
              <a:t>is the individual who wants a product to be built (developed</a:t>
            </a:r>
            <a:r>
              <a:rPr lang="en-US" sz="2200" dirty="0" smtClean="0">
                <a:latin typeface="Book Antiqua" pitchFamily="18" charset="0"/>
              </a:rPr>
              <a:t>).</a:t>
            </a:r>
            <a:endParaRPr lang="en-US" sz="2200" dirty="0">
              <a:latin typeface="Book Antiqua" pitchFamily="18" charset="0"/>
            </a:endParaRPr>
          </a:p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DEVELOPERS</a:t>
            </a:r>
            <a:endParaRPr lang="en-US" sz="22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 smtClean="0">
                <a:latin typeface="Book Antiqua" pitchFamily="18" charset="0"/>
              </a:rPr>
              <a:t>The </a:t>
            </a:r>
            <a:r>
              <a:rPr lang="en-US" sz="2200" dirty="0">
                <a:latin typeface="Book Antiqua" pitchFamily="18" charset="0"/>
              </a:rPr>
              <a:t>developers are the members of a team responsible for building that product.</a:t>
            </a:r>
          </a:p>
          <a:p>
            <a:pPr marL="274320" lvl="2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 </a:t>
            </a: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USER</a:t>
            </a:r>
            <a:endParaRPr lang="en-US" sz="22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548640" lvl="3" indent="-274320" algn="just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n-US" sz="2200" dirty="0" smtClean="0">
                <a:latin typeface="Book Antiqua" pitchFamily="18" charset="0"/>
              </a:rPr>
              <a:t>The </a:t>
            </a:r>
            <a:r>
              <a:rPr lang="en-US" sz="2200" dirty="0">
                <a:latin typeface="Book Antiqua" pitchFamily="18" charset="0"/>
              </a:rPr>
              <a:t>user is the person or persons on whose behalf the client has commissioned the product and who will utilize the software.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H R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P A R T I E S   A R E   I N V O L V E D   I N  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G  [2]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71600"/>
            <a:ext cx="7620000" cy="49529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8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1.1.4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Y P E S   O F   S O F T W A R E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marL="0" lvl="0" indent="0">
              <a:buNone/>
            </a:pP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[a]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Based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on parties relationship</a:t>
            </a:r>
            <a:r>
              <a:rPr lang="en-US" dirty="0">
                <a:latin typeface="Book Antiqua" pitchFamily="18" charset="0"/>
              </a:rPr>
              <a:t>:</a:t>
            </a:r>
          </a:p>
          <a:p>
            <a:endParaRPr lang="en-US" dirty="0"/>
          </a:p>
          <a:p>
            <a:pPr lvl="1" algn="just"/>
            <a:r>
              <a:rPr lang="en-US" b="1" dirty="0">
                <a:latin typeface="Book Antiqua" pitchFamily="18" charset="0"/>
              </a:rPr>
              <a:t>Internal </a:t>
            </a:r>
            <a:r>
              <a:rPr lang="en-US" b="1" dirty="0" smtClean="0">
                <a:latin typeface="Book Antiqua" pitchFamily="18" charset="0"/>
              </a:rPr>
              <a:t>Software</a:t>
            </a:r>
            <a:endParaRPr lang="en-US" dirty="0" smtClean="0">
              <a:latin typeface="Book Antiqua" pitchFamily="18" charset="0"/>
            </a:endParaRPr>
          </a:p>
          <a:p>
            <a:pPr lvl="2"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Both the client and developers may be part of the same organization.</a:t>
            </a:r>
          </a:p>
          <a:p>
            <a:pPr marL="0" indent="0" algn="just">
              <a:buNone/>
            </a:pPr>
            <a:r>
              <a:rPr lang="en-US" dirty="0">
                <a:latin typeface="Book Antiqua" pitchFamily="18" charset="0"/>
              </a:rPr>
              <a:t> </a:t>
            </a:r>
          </a:p>
          <a:p>
            <a:pPr lvl="1" algn="just"/>
            <a:r>
              <a:rPr lang="en-US" b="1" dirty="0">
                <a:latin typeface="Book Antiqua" pitchFamily="18" charset="0"/>
              </a:rPr>
              <a:t>Contract </a:t>
            </a:r>
            <a:r>
              <a:rPr lang="en-US" b="1" dirty="0" smtClean="0">
                <a:latin typeface="Book Antiqua" pitchFamily="18" charset="0"/>
              </a:rPr>
              <a:t>Software</a:t>
            </a:r>
          </a:p>
          <a:p>
            <a:pPr lvl="2"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The client and developers are members of totally independent organizations.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Y P E S   O F   S O F T W A R 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 </a:t>
            </a:r>
            <a:r>
              <a:rPr 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[2]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848600" cy="4873752"/>
          </a:xfrm>
        </p:spPr>
        <p:txBody>
          <a:bodyPr/>
          <a:lstStyle/>
          <a:p>
            <a:pPr marL="0" lvl="0" indent="0" algn="just">
              <a:buNone/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[b] Based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the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functionality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000" dirty="0"/>
          </a:p>
          <a:p>
            <a:pPr lvl="2" algn="just"/>
            <a:r>
              <a:rPr lang="en-US" b="1" dirty="0">
                <a:latin typeface="Book Antiqua" pitchFamily="18" charset="0"/>
              </a:rPr>
              <a:t>Custom </a:t>
            </a:r>
            <a:r>
              <a:rPr lang="en-US" b="1" dirty="0" smtClean="0">
                <a:latin typeface="Book Antiqua" pitchFamily="18" charset="0"/>
              </a:rPr>
              <a:t>software</a:t>
            </a:r>
          </a:p>
          <a:p>
            <a:pPr lvl="3"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It is written for one client.</a:t>
            </a:r>
            <a:endParaRPr lang="en-US" sz="1600" dirty="0">
              <a:latin typeface="Book Antiqua" pitchFamily="18" charset="0"/>
            </a:endParaRPr>
          </a:p>
          <a:p>
            <a:pPr algn="just"/>
            <a:endParaRPr lang="en-US" sz="2000" dirty="0">
              <a:latin typeface="Book Antiqua" pitchFamily="18" charset="0"/>
            </a:endParaRPr>
          </a:p>
          <a:p>
            <a:pPr lvl="2" algn="just"/>
            <a:r>
              <a:rPr lang="en-US" b="1" dirty="0">
                <a:latin typeface="Book Antiqua" pitchFamily="18" charset="0"/>
              </a:rPr>
              <a:t>Commercial off-the-shelf (COTS) </a:t>
            </a:r>
            <a:r>
              <a:rPr lang="en-US" b="1" dirty="0" smtClean="0">
                <a:latin typeface="Book Antiqua" pitchFamily="18" charset="0"/>
              </a:rPr>
              <a:t>software</a:t>
            </a:r>
            <a:endParaRPr lang="en-US" dirty="0" smtClean="0">
              <a:latin typeface="Book Antiqua" pitchFamily="18" charset="0"/>
            </a:endParaRPr>
          </a:p>
          <a:p>
            <a:pPr lvl="3"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It has multiple copies and the copies are sold at much lower prices to a large number of buyers.  It is developed for “the market”.  </a:t>
            </a:r>
            <a:endParaRPr lang="en-US" sz="1600" dirty="0">
              <a:latin typeface="Book Antiqua" pitchFamily="18" charset="0"/>
            </a:endParaRPr>
          </a:p>
          <a:p>
            <a:pPr algn="just"/>
            <a:endParaRPr lang="en-US" sz="2000" dirty="0">
              <a:latin typeface="Book Antiqua" pitchFamily="18" charset="0"/>
            </a:endParaRPr>
          </a:p>
          <a:p>
            <a:pPr lvl="2" algn="just"/>
            <a:r>
              <a:rPr lang="en-US" b="1" dirty="0">
                <a:latin typeface="Book Antiqua" pitchFamily="18" charset="0"/>
              </a:rPr>
              <a:t>Open-source </a:t>
            </a:r>
            <a:r>
              <a:rPr lang="en-US" b="1" dirty="0" smtClean="0">
                <a:latin typeface="Book Antiqua" pitchFamily="18" charset="0"/>
              </a:rPr>
              <a:t>software</a:t>
            </a:r>
            <a:endParaRPr lang="en-US" dirty="0" smtClean="0">
              <a:latin typeface="Book Antiqua" pitchFamily="18" charset="0"/>
            </a:endParaRPr>
          </a:p>
          <a:p>
            <a:pPr lvl="3" algn="just"/>
            <a:r>
              <a:rPr lang="en-US" dirty="0" smtClean="0">
                <a:latin typeface="Book Antiqua" pitchFamily="18" charset="0"/>
              </a:rPr>
              <a:t>It </a:t>
            </a:r>
            <a:r>
              <a:rPr lang="en-US" dirty="0">
                <a:latin typeface="Book Antiqua" pitchFamily="18" charset="0"/>
              </a:rPr>
              <a:t>is developed and maintained by a team of volunteers and may be downloaded and used free of charge by anyone.</a:t>
            </a:r>
            <a:endParaRPr lang="en-US" sz="1600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48736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O D U L E -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838200"/>
            <a:ext cx="8153400" cy="5791200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1.1</a:t>
            </a:r>
            <a:r>
              <a:rPr lang="en-US" sz="2600" dirty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sz="2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2" action="ppaction://hlinksldjump"/>
              </a:rPr>
              <a:t>INTRODUCTION TO SOFTWARE ENGINEERING</a:t>
            </a:r>
            <a:endParaRPr lang="en-US" sz="2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1.1.1   </a:t>
            </a:r>
            <a:r>
              <a:rPr lang="en-US" dirty="0">
                <a:hlinkClick r:id="rId3" action="ppaction://hlinksldjump"/>
              </a:rPr>
              <a:t>Need of Software Engineering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1.1.2</a:t>
            </a:r>
            <a:r>
              <a:rPr lang="en-US" dirty="0"/>
              <a:t>  </a:t>
            </a:r>
            <a:r>
              <a:rPr lang="en-US" dirty="0">
                <a:hlinkClick r:id="rId4" action="ppaction://hlinksldjump"/>
              </a:rPr>
              <a:t>Characteristics of Good Software 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1.1.3</a:t>
            </a:r>
            <a:r>
              <a:rPr lang="en-US" dirty="0"/>
              <a:t>  </a:t>
            </a:r>
            <a:r>
              <a:rPr lang="en-US" dirty="0">
                <a:hlinkClick r:id="rId5" action="ppaction://hlinksldjump"/>
              </a:rPr>
              <a:t>Three parties are involved in software engineering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1.1.4</a:t>
            </a:r>
            <a:r>
              <a:rPr lang="en-US" dirty="0"/>
              <a:t>  </a:t>
            </a:r>
            <a:r>
              <a:rPr lang="en-US" dirty="0">
                <a:hlinkClick r:id="rId6" action="ppaction://hlinksldjump"/>
              </a:rPr>
              <a:t>Types of software</a:t>
            </a:r>
            <a:endParaRPr lang="en-US" dirty="0"/>
          </a:p>
          <a:p>
            <a:pPr lvl="1"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1.1.5</a:t>
            </a:r>
            <a:r>
              <a:rPr 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dirty="0">
                <a:hlinkClick r:id="rId7" action="ppaction://hlinksldjump"/>
              </a:rPr>
              <a:t>Qualities / Skills Possessed By A</a:t>
            </a:r>
            <a:r>
              <a:rPr lang="en-US" dirty="0" smtClean="0">
                <a:hlinkClick r:id="rId7" action="ppaction://hlinksldjump"/>
              </a:rPr>
              <a:t> </a:t>
            </a:r>
            <a:r>
              <a:rPr lang="en-US" dirty="0">
                <a:hlinkClick r:id="rId7" action="ppaction://hlinksldjump"/>
              </a:rPr>
              <a:t>Good Software Engineer</a:t>
            </a:r>
            <a:endParaRPr lang="en-US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1. 2</a:t>
            </a:r>
            <a:r>
              <a:rPr lang="en-US" sz="2600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8" action="ppaction://hlinksldjump"/>
              </a:rPr>
              <a:t>SCOPE OF SOFTWARE ENGINEERING 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1.2.1</a:t>
            </a:r>
            <a:r>
              <a:rPr lang="en-US" b="1" dirty="0">
                <a:solidFill>
                  <a:srgbClr val="7030A0"/>
                </a:solidFill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9" action="ppaction://hlinksldjump"/>
              </a:rPr>
              <a:t>Historical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1.2.2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0" action="ppaction://hlinksldjump"/>
              </a:rPr>
              <a:t>Economic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1.2.3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11" action="ppaction://hlinksldjump"/>
              </a:rPr>
              <a:t>Maintenance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1.2.4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2" action="ppaction://hlinksldjump"/>
              </a:rPr>
              <a:t>Specification and design aspects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1.2.5</a:t>
            </a:r>
            <a:r>
              <a:rPr lang="en-US" b="1" dirty="0">
                <a:solidFill>
                  <a:srgbClr val="7030A0"/>
                </a:solidFill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3" action="ppaction://hlinksldjump"/>
              </a:rPr>
              <a:t>Team </a:t>
            </a:r>
            <a:r>
              <a:rPr lang="en-US" dirty="0" smtClean="0">
                <a:latin typeface="Book Antiqua" pitchFamily="18" charset="0"/>
                <a:hlinkClick r:id="rId13" action="ppaction://hlinksldjump"/>
              </a:rPr>
              <a:t>programming/development </a:t>
            </a:r>
            <a:r>
              <a:rPr lang="en-US" dirty="0">
                <a:latin typeface="Book Antiqua" pitchFamily="18" charset="0"/>
                <a:hlinkClick r:id="rId13" action="ppaction://hlinksldjump"/>
              </a:rPr>
              <a:t>aspects</a:t>
            </a:r>
            <a:endParaRPr lang="en-US" dirty="0">
              <a:latin typeface="Book Antiqua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Book Antiqua" pitchFamily="18" charset="0"/>
              </a:rPr>
              <a:t>1. 3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14" action="ppaction://hlinksldjump"/>
              </a:rPr>
              <a:t>SOFTWARE ENGINEERING A LAYERED TECHNOLOGY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1.3.1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5" action="ppaction://hlinksldjump"/>
              </a:rPr>
              <a:t>Processes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1.3.2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6" action="ppaction://hlinksldjump"/>
              </a:rPr>
              <a:t>Methods 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1.3.3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7" action="ppaction://hlinksldjump"/>
              </a:rPr>
              <a:t>Tools</a:t>
            </a:r>
            <a:endParaRPr lang="en-US" dirty="0">
              <a:latin typeface="Book Antiqua" pitchFamily="18" charset="0"/>
            </a:endParaRPr>
          </a:p>
          <a:p>
            <a:pPr marL="0" indent="0">
              <a:buNone/>
            </a:pPr>
            <a:endParaRPr lang="en-US" dirty="0">
              <a:latin typeface="Book Antiqua" pitchFamily="18" charset="0"/>
            </a:endParaRPr>
          </a:p>
          <a:p>
            <a:pPr marL="0" lvl="1" indent="0">
              <a:buNone/>
            </a:pPr>
            <a:r>
              <a:rPr lang="en-US" sz="2600" b="1" dirty="0">
                <a:solidFill>
                  <a:srgbClr val="FF0000"/>
                </a:solidFill>
                <a:latin typeface="Book Antiqua" pitchFamily="18" charset="0"/>
              </a:rPr>
              <a:t>1. 4</a:t>
            </a:r>
            <a:r>
              <a:rPr lang="en-US" sz="2600" dirty="0">
                <a:latin typeface="Book Antiqua" pitchFamily="18" charset="0"/>
              </a:rPr>
              <a:t>  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17" action="ppaction://hlinksldjump"/>
              </a:rPr>
              <a:t>SOFTWARE PROCESS MODELS </a:t>
            </a:r>
            <a:endParaRPr lang="en-US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1.4.1 </a:t>
            </a:r>
            <a:r>
              <a:rPr lang="en-US" dirty="0">
                <a:latin typeface="Book Antiqua" pitchFamily="18" charset="0"/>
              </a:rPr>
              <a:t>  </a:t>
            </a:r>
            <a:r>
              <a:rPr lang="en-US" dirty="0">
                <a:latin typeface="Book Antiqua" pitchFamily="18" charset="0"/>
                <a:hlinkClick r:id="rId16" action="ppaction://hlinksldjump"/>
              </a:rPr>
              <a:t>Classical waterfall model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1.4.2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18" action="ppaction://hlinksldjump"/>
              </a:rPr>
              <a:t>Iterative  waterfall model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1.4.3 </a:t>
            </a:r>
            <a:r>
              <a:rPr lang="en-US" dirty="0">
                <a:latin typeface="Book Antiqua" pitchFamily="18" charset="0"/>
              </a:rPr>
              <a:t>   </a:t>
            </a:r>
            <a:r>
              <a:rPr lang="en-US" dirty="0">
                <a:latin typeface="Book Antiqua" pitchFamily="18" charset="0"/>
                <a:hlinkClick r:id="rId19" action="ppaction://hlinksldjump"/>
              </a:rPr>
              <a:t>Prototyping models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1.4.4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20" action="ppaction://hlinksldjump"/>
              </a:rPr>
              <a:t>Incremental models </a:t>
            </a:r>
            <a:endParaRPr lang="en-US" dirty="0">
              <a:latin typeface="Book Antiqua" pitchFamily="18" charset="0"/>
            </a:endParaRPr>
          </a:p>
          <a:p>
            <a:pPr lvl="1" algn="just">
              <a:buFont typeface="Wingdings" pitchFamily="2" charset="2"/>
              <a:buChar char="§"/>
            </a:pP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1.4.5</a:t>
            </a:r>
            <a:r>
              <a:rPr lang="en-US" dirty="0">
                <a:latin typeface="Book Antiqua" pitchFamily="18" charset="0"/>
              </a:rPr>
              <a:t>    </a:t>
            </a:r>
            <a:r>
              <a:rPr lang="en-US" dirty="0">
                <a:latin typeface="Book Antiqua" pitchFamily="18" charset="0"/>
                <a:hlinkClick r:id="rId21" action="ppaction://hlinksldjump"/>
              </a:rPr>
              <a:t>Spiral model</a:t>
            </a:r>
            <a:endParaRPr lang="en-US" dirty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1.1.5</a:t>
            </a:r>
            <a:r>
              <a:rPr lang="en-US" sz="3600" b="1" dirty="0">
                <a:solidFill>
                  <a:schemeClr val="tx1"/>
                </a:solidFill>
                <a:latin typeface="Agency FB" pitchFamily="34" charset="0"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L I T I E S / S K I L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  P O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D   B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Y 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G O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General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(Analytical skill, Problem solving skill, Group work skill)</a:t>
            </a:r>
          </a:p>
          <a:p>
            <a:pPr algn="just"/>
            <a:endParaRPr lang="en-US" sz="2600" dirty="0">
              <a:latin typeface="Book Antiqua" pitchFamily="18" charset="0"/>
            </a:endParaRP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Programming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(Programming language , Data structure , Algorithm , Tools(</a:t>
            </a:r>
            <a:r>
              <a:rPr lang="en-US" sz="2300" b="1" dirty="0">
                <a:latin typeface="Book Antiqua" pitchFamily="18" charset="0"/>
              </a:rPr>
              <a:t> </a:t>
            </a:r>
            <a:r>
              <a:rPr lang="en-US" sz="2300" dirty="0">
                <a:latin typeface="Book Antiqua" pitchFamily="18" charset="0"/>
              </a:rPr>
              <a:t>Compiler, Debugger))</a:t>
            </a:r>
          </a:p>
          <a:p>
            <a:pPr marL="0" indent="0" algn="just">
              <a:buNone/>
            </a:pPr>
            <a:r>
              <a:rPr lang="en-US" sz="2600" dirty="0">
                <a:latin typeface="Book Antiqua" pitchFamily="18" charset="0"/>
              </a:rPr>
              <a:t> </a:t>
            </a:r>
            <a:endParaRPr lang="en-US" sz="26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Communication skill </a:t>
            </a:r>
          </a:p>
          <a:p>
            <a:pPr lvl="1" algn="just"/>
            <a:r>
              <a:rPr lang="en-US" sz="2300" dirty="0">
                <a:latin typeface="Book Antiqua" pitchFamily="18" charset="0"/>
              </a:rPr>
              <a:t>(Verbal , Written, Presentation)</a:t>
            </a:r>
          </a:p>
          <a:p>
            <a:pPr marL="0" indent="0" algn="just">
              <a:buNone/>
            </a:pPr>
            <a:r>
              <a:rPr lang="en-US" sz="2600" dirty="0">
                <a:latin typeface="Book Antiqua" pitchFamily="18" charset="0"/>
              </a:rPr>
              <a:t> </a:t>
            </a:r>
          </a:p>
          <a:p>
            <a:pPr lvl="0" algn="just"/>
            <a:r>
              <a:rPr lang="en-US" sz="2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 Skill</a:t>
            </a:r>
          </a:p>
          <a:p>
            <a:pPr lvl="1" algn="just"/>
            <a:r>
              <a:rPr 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300" dirty="0">
                <a:latin typeface="Book Antiqua" pitchFamily="18" charset="0"/>
              </a:rPr>
              <a:t>(s/w engineer must be familiar with several application domain)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1.2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P E    O F   S O F T W A R E   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200" dirty="0">
                <a:latin typeface="Book Antiqua" pitchFamily="18" charset="0"/>
              </a:rPr>
              <a:t>The scope of software engineering is extremely broad.  In general, five aspects are involved</a:t>
            </a:r>
            <a:r>
              <a:rPr lang="en-US" sz="2200" dirty="0" smtClean="0">
                <a:latin typeface="Book Antiqua" pitchFamily="18" charset="0"/>
              </a:rPr>
              <a:t>:</a:t>
            </a:r>
          </a:p>
          <a:p>
            <a:endParaRPr lang="en-US" sz="2200" dirty="0">
              <a:latin typeface="Book Antiqua" pitchFamily="18" charset="0"/>
            </a:endParaRP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Historical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Economic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Requirements, Analysis, and Design Aspects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Team Development Aspects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7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H I S T O R I C A L  A S P E C T S</a:t>
            </a:r>
            <a:r>
              <a:rPr lang="en-US" sz="1600" dirty="0"/>
              <a:t/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/>
          </a:bodyPr>
          <a:lstStyle/>
          <a:p>
            <a:pPr lvl="0" algn="just"/>
            <a:r>
              <a:rPr lang="en-US" sz="2200" dirty="0">
                <a:latin typeface="Book Antiqua" pitchFamily="18" charset="0"/>
              </a:rPr>
              <a:t>Software engineering cannot be considered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engineered</a:t>
            </a:r>
            <a:r>
              <a:rPr lang="en-US" sz="2200" dirty="0">
                <a:latin typeface="Book Antiqua" pitchFamily="18" charset="0"/>
              </a:rPr>
              <a:t> since an unacceptably large proportion of software products still are being: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1" algn="just"/>
            <a:r>
              <a:rPr lang="en-US" sz="2200" dirty="0" smtClean="0">
                <a:latin typeface="Book Antiqua" pitchFamily="18" charset="0"/>
              </a:rPr>
              <a:t>Delivered </a:t>
            </a:r>
            <a:r>
              <a:rPr lang="en-US" sz="2200" dirty="0">
                <a:latin typeface="Book Antiqua" pitchFamily="18" charset="0"/>
              </a:rPr>
              <a:t>late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Over budget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With residual </a:t>
            </a:r>
            <a:r>
              <a:rPr lang="en-US" sz="2200" dirty="0" smtClean="0">
                <a:latin typeface="Book Antiqua" pitchFamily="18" charset="0"/>
              </a:rPr>
              <a:t>faults</a:t>
            </a:r>
            <a:endParaRPr lang="en-US" sz="2200" dirty="0">
              <a:latin typeface="Book Antiqua" pitchFamily="18" charset="0"/>
            </a:endParaRP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Solution</a:t>
            </a:r>
            <a:r>
              <a:rPr lang="en-US" sz="2200" dirty="0">
                <a:latin typeface="Book Antiqua" pitchFamily="18" charset="0"/>
              </a:rPr>
              <a:t>: A software engineer has to acquire a broad range of</a:t>
            </a:r>
            <a:r>
              <a:rPr lang="en-US" sz="2200" dirty="0">
                <a:solidFill>
                  <a:srgbClr val="FF0000"/>
                </a:solidFill>
                <a:latin typeface="Book Antiqua" pitchFamily="18" charset="0"/>
              </a:rPr>
              <a:t>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skills</a:t>
            </a:r>
            <a:r>
              <a:rPr lang="en-US" sz="2200" dirty="0">
                <a:latin typeface="Book Antiqua" pitchFamily="18" charset="0"/>
              </a:rPr>
              <a:t>, both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technical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managerial</a:t>
            </a:r>
            <a:r>
              <a:rPr lang="en-US" sz="2200" dirty="0">
                <a:latin typeface="Book Antiqua" pitchFamily="18" charset="0"/>
              </a:rPr>
              <a:t>. </a:t>
            </a:r>
            <a:endParaRPr lang="en-US" sz="2200" dirty="0" smtClean="0">
              <a:latin typeface="Book Antiqua" pitchFamily="18" charset="0"/>
            </a:endParaRPr>
          </a:p>
          <a:p>
            <a:pPr lvl="1" algn="just"/>
            <a:r>
              <a:rPr lang="en-US" sz="1900" dirty="0" smtClean="0">
                <a:latin typeface="Book Antiqua" pitchFamily="18" charset="0"/>
              </a:rPr>
              <a:t>These </a:t>
            </a:r>
            <a:r>
              <a:rPr lang="en-US" sz="1900" dirty="0">
                <a:latin typeface="Book Antiqua" pitchFamily="18" charset="0"/>
              </a:rPr>
              <a:t>skills have to be applied to: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Programming</a:t>
            </a:r>
            <a:r>
              <a:rPr lang="en-US" sz="1900" dirty="0">
                <a:latin typeface="Book Antiqua" pitchFamily="18" charset="0"/>
              </a:rPr>
              <a:t>; and Every step of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production</a:t>
            </a:r>
            <a:r>
              <a:rPr lang="en-US" sz="1900" dirty="0">
                <a:latin typeface="Book Antiqua" pitchFamily="18" charset="0"/>
              </a:rPr>
              <a:t>, from requirements to </a:t>
            </a:r>
            <a:r>
              <a:rPr lang="en-US" sz="19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post-delivery</a:t>
            </a:r>
            <a:r>
              <a:rPr lang="en-US" sz="1900" dirty="0" smtClean="0">
                <a:latin typeface="Book Antiqua" pitchFamily="18" charset="0"/>
              </a:rPr>
              <a:t> </a:t>
            </a:r>
            <a:r>
              <a:rPr lang="en-US" sz="1900" dirty="0">
                <a:latin typeface="Book Antiqua" pitchFamily="18" charset="0"/>
              </a:rPr>
              <a:t>maintenance.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276600"/>
            <a:ext cx="3048000" cy="68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6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 C O N O M I C   A S P E C T S</a:t>
            </a:r>
            <a:r>
              <a:rPr lang="en-US" sz="1600" dirty="0"/>
              <a:t/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r>
              <a:rPr lang="en-US" sz="2200" dirty="0">
                <a:latin typeface="Book Antiqua" pitchFamily="18" charset="0"/>
              </a:rPr>
              <a:t>Applying economic principles to software engineering requires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 </a:t>
            </a:r>
            <a:r>
              <a:rPr lang="en-US" sz="2200" dirty="0">
                <a:latin typeface="Book Antiqua" pitchFamily="18" charset="0"/>
              </a:rPr>
              <a:t>to choose techniques that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reduce long-term costs</a:t>
            </a:r>
            <a:r>
              <a:rPr lang="en-US" sz="2200" dirty="0">
                <a:latin typeface="Book Antiqua" pitchFamily="18" charset="0"/>
              </a:rPr>
              <a:t> in terms of the economic sense.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The cost of introducing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new technology</a:t>
            </a:r>
            <a:r>
              <a:rPr lang="en-US" sz="2200" dirty="0">
                <a:latin typeface="Book Antiqua" pitchFamily="18" charset="0"/>
              </a:rPr>
              <a:t> into an organization includes: </a:t>
            </a:r>
          </a:p>
          <a:p>
            <a:pPr lvl="1" algn="just"/>
            <a:r>
              <a:rPr lang="en-US" sz="1900" dirty="0">
                <a:latin typeface="Book Antiqua" pitchFamily="18" charset="0"/>
              </a:rPr>
              <a:t>Training </a:t>
            </a:r>
            <a:r>
              <a:rPr lang="en-US" sz="1900" dirty="0" smtClean="0">
                <a:latin typeface="Book Antiqua" pitchFamily="18" charset="0"/>
              </a:rPr>
              <a:t>cost</a:t>
            </a:r>
            <a:endParaRPr lang="en-US" sz="1900" dirty="0">
              <a:latin typeface="Book Antiqua" pitchFamily="18" charset="0"/>
            </a:endParaRPr>
          </a:p>
          <a:p>
            <a:pPr lvl="1" algn="just"/>
            <a:r>
              <a:rPr lang="en-US" sz="1900" dirty="0">
                <a:latin typeface="Book Antiqua" pitchFamily="18" charset="0"/>
              </a:rPr>
              <a:t>Unable to do productive work when attending the class.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0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   A S P E C T S</a:t>
            </a:r>
            <a:r>
              <a:rPr lang="en-US" sz="1600" dirty="0"/>
              <a:t/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View of Maintenance:</a:t>
            </a:r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Development-then-maintenance 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model.</a:t>
            </a:r>
          </a:p>
          <a:p>
            <a:pPr marL="0" indent="0" algn="just">
              <a:buNone/>
            </a:pPr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But this model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is unrealistic </a:t>
            </a:r>
            <a:r>
              <a:rPr lang="en-US" sz="2200" dirty="0">
                <a:latin typeface="Book Antiqua" pitchFamily="18" charset="0"/>
              </a:rPr>
              <a:t>due to: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 During the development,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client’s requirements </a:t>
            </a:r>
            <a:r>
              <a:rPr lang="en-US" sz="2200" dirty="0">
                <a:latin typeface="Book Antiqua" pitchFamily="18" charset="0"/>
              </a:rPr>
              <a:t>may change. This leads to the changes 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specification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design.</a:t>
            </a:r>
          </a:p>
          <a:p>
            <a:pPr lvl="0" algn="just"/>
            <a:r>
              <a:rPr lang="en-US" sz="2200" dirty="0">
                <a:latin typeface="Book Antiqua" pitchFamily="18" charset="0"/>
              </a:rPr>
              <a:t>Developers try to reuse parts of existing software products in the software product to be constructed.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7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   A S P E C T 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algn="just"/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Modern view of Maintenance</a:t>
            </a:r>
            <a:r>
              <a:rPr lang="en-US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:</a:t>
            </a:r>
          </a:p>
          <a:p>
            <a:pPr lvl="0" algn="just"/>
            <a:r>
              <a:rPr lang="en-US" sz="2200" dirty="0" smtClean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It is the process that occurs when “software undergoes modifications to code and associated documentation due to a problem or the need for improvement or adaptation”.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That is, maintenance occurs whenever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fault is fixed </a:t>
            </a:r>
            <a:r>
              <a:rPr lang="en-US" sz="2200" dirty="0">
                <a:latin typeface="Book Antiqua" pitchFamily="18" charset="0"/>
              </a:rPr>
              <a:t>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change</a:t>
            </a:r>
            <a:r>
              <a:rPr lang="en-US" sz="2200" dirty="0">
                <a:latin typeface="Book Antiqua" pitchFamily="18" charset="0"/>
              </a:rPr>
              <a:t>, irrespective of whether this takes place before or after installation of the product,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7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, A N A L Y S I S   A N D   </a:t>
            </a:r>
            <a:r>
              <a:rPr lang="en-US" sz="24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I G N   A S P E C T S</a:t>
            </a:r>
            <a:r>
              <a:rPr lang="en-US" sz="1600" dirty="0"/>
              <a:t/>
            </a:r>
            <a:br>
              <a:rPr lang="en-US" sz="16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fontScale="92500" lnSpcReduction="20000"/>
          </a:bodyPr>
          <a:lstStyle/>
          <a:p>
            <a:pPr lvl="0" algn="just"/>
            <a:r>
              <a:rPr lang="en-US" dirty="0">
                <a:latin typeface="Book Antiqua" pitchFamily="18" charset="0"/>
              </a:rPr>
              <a:t>The earlier we correct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fault, the better</a:t>
            </a:r>
            <a:r>
              <a:rPr lang="en-US" dirty="0">
                <a:latin typeface="Book Antiqua" pitchFamily="18" charset="0"/>
              </a:rPr>
              <a:t>. That is, the cost of correcting a fault increases steeply since it is directly related to what has to be done to correct a fault.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If the mistake is made while eliciting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</a:t>
            </a:r>
            <a:r>
              <a:rPr lang="en-US" dirty="0">
                <a:latin typeface="Book Antiqua" pitchFamily="18" charset="0"/>
              </a:rPr>
              <a:t>, the resulting fault will probably also appear in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specifications</a:t>
            </a:r>
            <a:r>
              <a:rPr lang="en-US" dirty="0">
                <a:latin typeface="Book Antiqua" pitchFamily="18" charset="0"/>
              </a:rPr>
              <a:t>,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</a:t>
            </a:r>
            <a:r>
              <a:rPr lang="en-US" dirty="0">
                <a:latin typeface="Book Antiqua" pitchFamily="18" charset="0"/>
              </a:rPr>
              <a:t>, and the code.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It is crucial to check that making the change has not created a new problem elsewhere in the product. All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relevant documentation</a:t>
            </a:r>
            <a:r>
              <a:rPr lang="en-US" dirty="0">
                <a:latin typeface="Book Antiqua" pitchFamily="18" charset="0"/>
              </a:rPr>
              <a:t>, including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manuals</a:t>
            </a:r>
            <a:r>
              <a:rPr lang="en-US" dirty="0">
                <a:latin typeface="Book Antiqua" pitchFamily="18" charset="0"/>
              </a:rPr>
              <a:t>, needs to be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updated.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corrected product must be delivered and reinstalled.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7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A M   D E V E L O P M E N T   A S P E C T S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r>
              <a:rPr lang="en-US" sz="2200" dirty="0">
                <a:latin typeface="Book Antiqua" pitchFamily="18" charset="0"/>
              </a:rPr>
              <a:t>Team development leads to interface problems among code components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communication problems </a:t>
            </a:r>
            <a:r>
              <a:rPr lang="en-US" sz="2200" dirty="0">
                <a:latin typeface="Book Antiqua" pitchFamily="18" charset="0"/>
              </a:rPr>
              <a:t>among team members. 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Unless the team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properly organized</a:t>
            </a:r>
            <a:r>
              <a:rPr lang="en-US" sz="2200" dirty="0">
                <a:latin typeface="Book Antiqua" pitchFamily="18" charset="0"/>
              </a:rPr>
              <a:t>, an inordinate amount of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time can be wasted </a:t>
            </a:r>
            <a:r>
              <a:rPr lang="en-US" sz="2200" dirty="0">
                <a:latin typeface="Book Antiqua" pitchFamily="18" charset="0"/>
              </a:rPr>
              <a:t>in conferences between team members.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lvl="0" algn="just"/>
            <a:r>
              <a:rPr lang="en-US" sz="2200" dirty="0">
                <a:latin typeface="Book Antiqua" pitchFamily="18" charset="0"/>
              </a:rPr>
              <a:t> It also includes human aspects, such as team organization,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economic aspects</a:t>
            </a:r>
            <a:r>
              <a:rPr lang="en-US" sz="2200" dirty="0">
                <a:latin typeface="Book Antiqua" pitchFamily="18" charset="0"/>
              </a:rPr>
              <a:t>,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legal aspects</a:t>
            </a:r>
            <a:r>
              <a:rPr lang="en-US" sz="2200" dirty="0">
                <a:latin typeface="Book Antiqua" pitchFamily="18" charset="0"/>
              </a:rPr>
              <a:t>, such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copyright law.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>
                <a:latin typeface="Book Antiqua" pitchFamily="18" charset="0"/>
              </a:rPr>
              <a:t/>
            </a:r>
            <a:br>
              <a:rPr lang="en-US" sz="2800" b="1" dirty="0" smtClean="0">
                <a:latin typeface="Book Antiqua" pitchFamily="18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  L A Y E R E D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38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76400"/>
            <a:ext cx="7391400" cy="442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23655" y="6102927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Fig :  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 layers</a:t>
            </a: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311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  L A Y E R E D 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 	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quality </a:t>
            </a: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Focus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 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sz="2200" dirty="0"/>
              <a:t>Any engineering approach must rest on an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quality</a:t>
            </a:r>
            <a:r>
              <a:rPr lang="en-US" sz="2200" dirty="0"/>
              <a:t>.</a:t>
            </a:r>
          </a:p>
          <a:p>
            <a:pPr lvl="1" algn="just"/>
            <a:r>
              <a:rPr lang="en-US" sz="2200" dirty="0"/>
              <a:t>The "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Bed Rock</a:t>
            </a:r>
            <a:r>
              <a:rPr lang="en-US" sz="2200" dirty="0"/>
              <a:t>" that supports software Engineering is </a:t>
            </a:r>
            <a:r>
              <a:rPr lang="en-US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Quality</a:t>
            </a:r>
            <a:r>
              <a:rPr lang="en-US" sz="22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Focus</a:t>
            </a:r>
            <a:r>
              <a:rPr lang="en-US" sz="2200" dirty="0"/>
              <a:t>.</a:t>
            </a:r>
          </a:p>
          <a:p>
            <a:pPr algn="just"/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Foundation</a:t>
            </a:r>
            <a:r>
              <a:rPr lang="en-US" sz="2200" dirty="0"/>
              <a:t> for Software Engineering is the </a:t>
            </a:r>
            <a:r>
              <a:rPr lang="en-US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Layer</a:t>
            </a:r>
          </a:p>
          <a:p>
            <a:pPr lvl="1" algn="just"/>
            <a:r>
              <a:rPr lang="en-US" sz="2200" dirty="0"/>
              <a:t>Software Engineering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</a:t>
            </a:r>
            <a:r>
              <a:rPr lang="en-US" sz="2200" dirty="0"/>
              <a:t> is the </a:t>
            </a:r>
            <a:r>
              <a:rPr 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GLUE</a:t>
            </a:r>
            <a:r>
              <a:rPr lang="en-US" sz="2200" dirty="0"/>
              <a:t> that holds all the technology layers together and enables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timely development </a:t>
            </a:r>
            <a:r>
              <a:rPr lang="en-US" sz="2200" dirty="0"/>
              <a:t>of computer software.</a:t>
            </a:r>
          </a:p>
          <a:p>
            <a:pPr lvl="1" algn="just"/>
            <a:r>
              <a:rPr lang="en-US" sz="2200" dirty="0"/>
              <a:t>It forms the base for management control of software project.</a:t>
            </a:r>
          </a:p>
          <a:p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0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1.1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I 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T R O D U C T I O N   T O  S O F T W A R E 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b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40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G I N E </a:t>
            </a:r>
            <a:r>
              <a:rPr lang="en-US" sz="4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77200" cy="4873752"/>
          </a:xfrm>
        </p:spPr>
        <p:txBody>
          <a:bodyPr/>
          <a:lstStyle/>
          <a:p>
            <a:pPr lvl="0" algn="just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</a:t>
            </a:r>
            <a:r>
              <a:rPr lang="en-US" b="1" dirty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is more than just a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program code</a:t>
            </a:r>
            <a:r>
              <a:rPr lang="en-US" dirty="0">
                <a:latin typeface="Book Antiqua" pitchFamily="18" charset="0"/>
              </a:rPr>
              <a:t>. </a:t>
            </a:r>
            <a:endParaRPr lang="en-US" dirty="0" smtClean="0">
              <a:latin typeface="Book Antiqua" pitchFamily="18" charset="0"/>
            </a:endParaRPr>
          </a:p>
          <a:p>
            <a:pPr lvl="0" algn="just"/>
            <a:r>
              <a:rPr lang="en-US" dirty="0" smtClean="0">
                <a:latin typeface="Book Antiqua" pitchFamily="18" charset="0"/>
              </a:rPr>
              <a:t>A </a:t>
            </a:r>
            <a:r>
              <a:rPr lang="en-US" dirty="0">
                <a:latin typeface="Book Antiqua" pitchFamily="18" charset="0"/>
              </a:rPr>
              <a:t>program is an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executable code</a:t>
            </a:r>
            <a:r>
              <a:rPr lang="en-US" dirty="0">
                <a:latin typeface="Book Antiqua" pitchFamily="18" charset="0"/>
              </a:rPr>
              <a:t>, which serves some computational purpose. </a:t>
            </a:r>
          </a:p>
          <a:p>
            <a:pPr algn="just"/>
            <a:r>
              <a:rPr lang="en-US" dirty="0">
                <a:latin typeface="Book Antiqua" pitchFamily="18" charset="0"/>
              </a:rPr>
              <a:t>Software is considered to be a collection of executable programming code, associated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libraries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  <a:hlinkClick r:id="rId2" action="ppaction://hlinksldjump"/>
              </a:rPr>
              <a:t>documentations</a:t>
            </a:r>
            <a:r>
              <a:rPr lang="en-US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Software, when made for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specific requirement </a:t>
            </a:r>
            <a:r>
              <a:rPr lang="en-US" dirty="0">
                <a:latin typeface="Book Antiqua" pitchFamily="18" charset="0"/>
              </a:rPr>
              <a:t>is called </a:t>
            </a:r>
            <a:r>
              <a:rPr lang="en-US" b="1" dirty="0">
                <a:latin typeface="Book Antiqua" pitchFamily="18" charset="0"/>
              </a:rPr>
              <a:t>software product</a:t>
            </a:r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2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   A    L A Y E R E D 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 E C H N O L O G Y 	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Methods: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sz="2200" dirty="0">
                <a:latin typeface="Book Antiqua" pitchFamily="18" charset="0"/>
              </a:rPr>
              <a:t>Software Engineering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</a:t>
            </a:r>
            <a:r>
              <a:rPr lang="en-US" sz="2200" b="1" i="1" dirty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provide the "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Technical Questions</a:t>
            </a:r>
            <a:r>
              <a:rPr lang="en-US" sz="2200" dirty="0">
                <a:latin typeface="Book Antiqua" pitchFamily="18" charset="0"/>
              </a:rPr>
              <a:t>" for building Software.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Methods contain a broad array of tasks that include communication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 analysis</a:t>
            </a:r>
            <a:r>
              <a:rPr lang="en-US" sz="2200" dirty="0">
                <a:latin typeface="Book Antiqua" pitchFamily="18" charset="0"/>
              </a:rPr>
              <a:t>,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 modeling, program construction testing and support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Tools: 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sz="2200" dirty="0">
                <a:latin typeface="Book Antiqua" pitchFamily="18" charset="0"/>
              </a:rPr>
              <a:t>Software engineering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</a:t>
            </a:r>
            <a:r>
              <a:rPr lang="en-US" sz="2200" dirty="0">
                <a:latin typeface="Book Antiqua" pitchFamily="18" charset="0"/>
              </a:rPr>
              <a:t> provide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automated</a:t>
            </a:r>
            <a:r>
              <a:rPr lang="en-US" sz="2200" dirty="0">
                <a:latin typeface="Book Antiqua" pitchFamily="18" charset="0"/>
              </a:rPr>
              <a:t> or s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emi-automated</a:t>
            </a:r>
            <a:r>
              <a:rPr lang="en-US" sz="2200" dirty="0">
                <a:latin typeface="Book Antiqua" pitchFamily="18" charset="0"/>
              </a:rPr>
              <a:t> support for the "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</a:t>
            </a:r>
            <a:r>
              <a:rPr lang="en-US" sz="2200" dirty="0">
                <a:latin typeface="Book Antiqua" pitchFamily="18" charset="0"/>
              </a:rPr>
              <a:t>" and the "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Methods</a:t>
            </a:r>
            <a:r>
              <a:rPr lang="en-US" sz="2200" dirty="0">
                <a:latin typeface="Book Antiqua" pitchFamily="18" charset="0"/>
              </a:rPr>
              <a:t>".</a:t>
            </a:r>
          </a:p>
          <a:p>
            <a:pPr lvl="1" algn="just"/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Tools </a:t>
            </a:r>
            <a:r>
              <a:rPr lang="en-US" sz="2200" dirty="0">
                <a:latin typeface="Book Antiqua" pitchFamily="18" charset="0"/>
              </a:rPr>
              <a:t>are integrated so that information created by one tool can be used by another</a:t>
            </a:r>
            <a:r>
              <a:rPr lang="en-US" sz="2200" dirty="0" smtClean="0"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2200" dirty="0" err="1" smtClean="0">
                <a:latin typeface="Book Antiqua" pitchFamily="18" charset="0"/>
              </a:rPr>
              <a:t>Eg</a:t>
            </a:r>
            <a:r>
              <a:rPr lang="en-US" sz="2200" dirty="0" smtClean="0">
                <a:latin typeface="Book Antiqua" pitchFamily="18" charset="0"/>
              </a:rPr>
              <a:t>: CASE tools</a:t>
            </a:r>
            <a:endParaRPr lang="en-US" sz="2200" dirty="0">
              <a:latin typeface="Book Antiqua" pitchFamily="18" charset="0"/>
            </a:endParaRPr>
          </a:p>
          <a:p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4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r>
              <a:rPr lang="en-US" dirty="0" smtClean="0">
                <a:latin typeface="Book Antiqua" pitchFamily="18" charset="0"/>
              </a:rPr>
              <a:t/>
            </a:r>
            <a:br>
              <a:rPr lang="en-US" dirty="0" smtClean="0">
                <a:latin typeface="Book Antiqua" pitchFamily="18" charset="0"/>
              </a:rPr>
            </a:br>
            <a:r>
              <a:rPr lang="en-US" sz="4000" dirty="0">
                <a:solidFill>
                  <a:schemeClr val="tx1"/>
                </a:solidFill>
                <a:latin typeface="Book Antiqua" pitchFamily="18" charset="0"/>
              </a:rPr>
              <a:t>	</a:t>
            </a:r>
            <a:r>
              <a:rPr lang="en-US" sz="3600" dirty="0">
                <a:latin typeface="Book Antiqua" pitchFamily="18" charset="0"/>
              </a:rPr>
              <a:t/>
            </a:r>
            <a:br>
              <a:rPr lang="en-US" sz="3600" dirty="0">
                <a:latin typeface="Book Antiqua" pitchFamily="18" charset="0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P R O C E S </a:t>
            </a:r>
            <a:r>
              <a:rPr lang="en-US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S </a:t>
            </a:r>
            <a:r>
              <a:rPr lang="en-US" sz="3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[ 1 ]</a:t>
            </a:r>
            <a:endParaRPr lang="en-US" sz="3100" dirty="0">
              <a:latin typeface="Book Antiqu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752600"/>
            <a:ext cx="7696200" cy="47213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A software life cycle model (also called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 model</a:t>
            </a:r>
            <a:r>
              <a:rPr lang="en-US" sz="2200" dirty="0">
                <a:latin typeface="Book Antiqua" pitchFamily="18" charset="0"/>
              </a:rPr>
              <a:t>) is a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descriptive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diagrammatic</a:t>
            </a:r>
            <a:r>
              <a:rPr lang="en-US" sz="2200" dirty="0">
                <a:latin typeface="Book Antiqua" pitchFamily="18" charset="0"/>
              </a:rPr>
              <a:t> representation of the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life </a:t>
            </a:r>
            <a:r>
              <a:rPr lang="en-US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cycle</a:t>
            </a:r>
          </a:p>
          <a:p>
            <a:pPr algn="just"/>
            <a:r>
              <a:rPr lang="en-US" sz="2000" dirty="0">
                <a:latin typeface="Book Antiqua" pitchFamily="18" charset="0"/>
              </a:rPr>
              <a:t>Many </a:t>
            </a:r>
            <a:r>
              <a:rPr 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life cycle models </a:t>
            </a:r>
            <a:r>
              <a:rPr lang="en-US" sz="2000" dirty="0">
                <a:latin typeface="Book Antiqua" pitchFamily="18" charset="0"/>
              </a:rPr>
              <a:t>have been proposed so far.</a:t>
            </a:r>
          </a:p>
          <a:p>
            <a:pPr algn="just"/>
            <a:r>
              <a:rPr lang="en-US" sz="2000" dirty="0">
                <a:latin typeface="Book Antiqua" pitchFamily="18" charset="0"/>
              </a:rPr>
              <a:t> Each of them has some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advantages</a:t>
            </a:r>
            <a:r>
              <a:rPr lang="en-US" sz="2000" dirty="0">
                <a:latin typeface="Book Antiqua" pitchFamily="18" charset="0"/>
              </a:rPr>
              <a:t> as well as some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disadvantages</a:t>
            </a:r>
            <a:r>
              <a:rPr lang="en-US" sz="2000" dirty="0">
                <a:latin typeface="Book Antiqua" pitchFamily="18" charset="0"/>
              </a:rPr>
              <a:t>. </a:t>
            </a:r>
          </a:p>
          <a:p>
            <a:pPr algn="just"/>
            <a:endParaRPr lang="en-US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9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E   P R O C E S S   M O D E L </a:t>
            </a: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 [2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]</a:t>
            </a:r>
            <a:endParaRPr lang="en-US" sz="3200" dirty="0">
              <a:solidFill>
                <a:schemeClr val="tx1"/>
              </a:solidFill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600200"/>
            <a:ext cx="7620000" cy="48737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 </a:t>
            </a:r>
          </a:p>
          <a:p>
            <a:pPr algn="just"/>
            <a:r>
              <a:rPr lang="en-US" sz="2600" dirty="0" smtClean="0">
                <a:latin typeface="Book Antiqua" pitchFamily="18" charset="0"/>
              </a:rPr>
              <a:t>A </a:t>
            </a:r>
            <a:r>
              <a:rPr lang="en-US" sz="2600" dirty="0">
                <a:latin typeface="Book Antiqua" pitchFamily="18" charset="0"/>
              </a:rPr>
              <a:t>few important and commonly used life cycle models are as follows</a:t>
            </a:r>
            <a:r>
              <a:rPr lang="en-US" sz="3800" dirty="0">
                <a:latin typeface="Book Antiqua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sz="3800" dirty="0">
                <a:latin typeface="Book Antiqua" pitchFamily="18" charset="0"/>
              </a:rPr>
              <a:t> 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Waterfall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Iterative Waterfall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Prototyping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 Model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sz="2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 Model</a:t>
            </a:r>
          </a:p>
          <a:p>
            <a:pPr marL="0" indent="0">
              <a:buNone/>
            </a:pPr>
            <a:r>
              <a:rPr lang="en-US" sz="2600" dirty="0" smtClean="0"/>
              <a:t> </a:t>
            </a:r>
          </a:p>
          <a:p>
            <a:endParaRPr lang="en-US" sz="1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1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  </a:t>
            </a:r>
            <a:r>
              <a:rPr lang="en-US" sz="31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31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1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31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1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[ 1 ]</a:t>
            </a:r>
            <a:r>
              <a:rPr lang="en-US" sz="3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  <a:br>
              <a:rPr lang="en-US" sz="31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31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Book Antiqua" pitchFamily="18" charset="0"/>
              </a:rPr>
              <a:t>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classical waterfall model </a:t>
            </a:r>
            <a:r>
              <a:rPr lang="en-US" sz="2400" dirty="0">
                <a:latin typeface="Book Antiqua" pitchFamily="18" charset="0"/>
              </a:rPr>
              <a:t>is </a:t>
            </a:r>
            <a:r>
              <a:rPr lang="en-US" dirty="0" smtClean="0">
                <a:latin typeface="Book Antiqua" pitchFamily="18" charset="0"/>
              </a:rPr>
              <a:t>easy to understand</a:t>
            </a:r>
            <a:r>
              <a:rPr lang="en-US" sz="2400" dirty="0" smtClean="0"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the most obvious way to develop software. </a:t>
            </a:r>
            <a:endParaRPr lang="en-US" dirty="0">
              <a:latin typeface="Book Antiqua" pitchFamily="18" charset="0"/>
            </a:endParaRPr>
          </a:p>
          <a:p>
            <a:pPr algn="just"/>
            <a:endParaRPr lang="en-US" sz="2400" dirty="0" smtClean="0">
              <a:latin typeface="Book Antiqua" pitchFamily="18" charset="0"/>
            </a:endParaRPr>
          </a:p>
          <a:p>
            <a:pPr algn="just"/>
            <a:r>
              <a:rPr lang="en-US" dirty="0">
                <a:latin typeface="Book Antiqua" pitchFamily="18" charset="0"/>
              </a:rPr>
              <a:t>I</a:t>
            </a:r>
            <a:r>
              <a:rPr lang="en-US" sz="2400" dirty="0" smtClean="0">
                <a:latin typeface="Book Antiqua" pitchFamily="18" charset="0"/>
              </a:rPr>
              <a:t>t </a:t>
            </a:r>
            <a:r>
              <a:rPr lang="en-US" sz="2400" dirty="0">
                <a:latin typeface="Book Antiqua" pitchFamily="18" charset="0"/>
              </a:rPr>
              <a:t>is not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practical model </a:t>
            </a:r>
            <a:r>
              <a:rPr lang="en-US" sz="2400" dirty="0">
                <a:latin typeface="Book Antiqua" pitchFamily="18" charset="0"/>
              </a:rPr>
              <a:t>in the sense that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it cannot be used in actual software </a:t>
            </a:r>
            <a:r>
              <a:rPr lang="en-US" sz="2400" dirty="0">
                <a:latin typeface="Book Antiqua" pitchFamily="18" charset="0"/>
              </a:rPr>
              <a:t>development projects</a:t>
            </a:r>
            <a:r>
              <a:rPr lang="en-US" sz="2400" dirty="0" smtClean="0">
                <a:latin typeface="Book Antiqua" pitchFamily="18" charset="0"/>
              </a:rPr>
              <a:t>.</a:t>
            </a:r>
          </a:p>
          <a:p>
            <a:pPr algn="just"/>
            <a:endParaRPr lang="en-US" sz="2400" dirty="0" smtClean="0">
              <a:latin typeface="Book Antiqua" pitchFamily="18" charset="0"/>
            </a:endParaRPr>
          </a:p>
          <a:p>
            <a:pPr algn="just"/>
            <a:r>
              <a:rPr lang="en-US" sz="2400" dirty="0" smtClean="0"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Thus, this model can be considered to be a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theoretical way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of developing software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3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2 ]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  <a:b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</a:t>
            </a:r>
          </a:p>
          <a:p>
            <a:pPr lvl="0" algn="just"/>
            <a:r>
              <a:rPr lang="en-US" sz="2200" dirty="0" smtClean="0"/>
              <a:t>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waterfall model </a:t>
            </a:r>
            <a:r>
              <a:rPr lang="en-US" sz="2200" dirty="0"/>
              <a:t>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sequential approach</a:t>
            </a:r>
            <a:r>
              <a:rPr lang="en-US" sz="2200" dirty="0"/>
              <a:t>, </a:t>
            </a:r>
            <a:endParaRPr lang="en-US" sz="2200" dirty="0" smtClean="0"/>
          </a:p>
          <a:p>
            <a:pPr lvl="0" algn="just"/>
            <a:r>
              <a:rPr lang="en-US" sz="2200" dirty="0" smtClean="0"/>
              <a:t>where </a:t>
            </a:r>
            <a:r>
              <a:rPr lang="en-US" sz="2200" dirty="0"/>
              <a:t>each fundamental activity of a process represented as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separate phase</a:t>
            </a:r>
            <a:r>
              <a:rPr lang="en-US" sz="2200" dirty="0"/>
              <a:t>, arranged 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order</a:t>
            </a:r>
            <a:r>
              <a:rPr lang="en-US" sz="2200" dirty="0" smtClean="0"/>
              <a:t>.</a:t>
            </a:r>
          </a:p>
          <a:p>
            <a:pPr lvl="0" algn="just"/>
            <a:endParaRPr lang="en-US" sz="2200" dirty="0"/>
          </a:p>
          <a:p>
            <a:pPr lvl="0" algn="just"/>
            <a:r>
              <a:rPr lang="en-US" sz="2200" dirty="0"/>
              <a:t>W</a:t>
            </a:r>
            <a:r>
              <a:rPr lang="en-US" sz="2200" dirty="0" smtClean="0"/>
              <a:t>aterfall model is called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plan-driven process</a:t>
            </a:r>
            <a:r>
              <a:rPr lang="en-US" sz="2200" dirty="0" smtClean="0"/>
              <a:t>, </a:t>
            </a:r>
            <a:endParaRPr lang="en-US" sz="2200" dirty="0"/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Plan-driven</a:t>
            </a:r>
            <a:r>
              <a:rPr lang="en-US" sz="2200" dirty="0"/>
              <a:t> process is a process where all the activities are planned first, and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</a:t>
            </a:r>
            <a:r>
              <a:rPr lang="en-US" sz="2200" dirty="0"/>
              <a:t> is measured against the plan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0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[ </a:t>
            </a: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3 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]	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marL="0" lvl="0" indent="0" algn="just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</a:t>
            </a:r>
          </a:p>
          <a:p>
            <a:pPr marL="0" indent="0" algn="just">
              <a:buNone/>
            </a:pPr>
            <a:endParaRPr lang="en-US" dirty="0" smtClean="0"/>
          </a:p>
          <a:p>
            <a:pPr algn="just"/>
            <a:r>
              <a:rPr lang="en-US" dirty="0" smtClean="0"/>
              <a:t>Result </a:t>
            </a:r>
            <a:r>
              <a:rPr lang="en-US" dirty="0"/>
              <a:t>of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each phase </a:t>
            </a:r>
            <a:r>
              <a:rPr lang="en-US" dirty="0"/>
              <a:t>is one or more documents that are approved</a:t>
            </a:r>
          </a:p>
          <a:p>
            <a:pPr algn="just"/>
            <a:r>
              <a:rPr lang="en-US" dirty="0"/>
              <a:t>Following phases will not start until the previous phase has finished </a:t>
            </a:r>
          </a:p>
          <a:p>
            <a:pPr lvl="1" algn="just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</a:t>
            </a:r>
            <a:r>
              <a:rPr lang="en-US" dirty="0"/>
              <a:t> of one phase is fed as the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</a:t>
            </a:r>
            <a:r>
              <a:rPr lang="en-US" dirty="0" smtClean="0"/>
              <a:t> </a:t>
            </a:r>
            <a:r>
              <a:rPr lang="en-US" dirty="0"/>
              <a:t>to the next phase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S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</a:t>
            </a: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 [ 4 ]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  <a:b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3200" b="1" dirty="0">
              <a:solidFill>
                <a:schemeClr val="tx1"/>
              </a:solidFill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en-US" sz="2400" dirty="0">
                <a:latin typeface="Book Antiqua" pitchFamily="18" charset="0"/>
              </a:rPr>
              <a:t>Classical waterfall model divides the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life cycle </a:t>
            </a:r>
            <a:r>
              <a:rPr lang="en-US" sz="2400" dirty="0">
                <a:latin typeface="Book Antiqua" pitchFamily="18" charset="0"/>
              </a:rPr>
              <a:t>into the following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phases</a:t>
            </a:r>
            <a:r>
              <a:rPr lang="en-US" sz="2400" dirty="0">
                <a:latin typeface="Book Antiqua" pitchFamily="18" charset="0"/>
              </a:rPr>
              <a:t> as shown </a:t>
            </a:r>
          </a:p>
          <a:p>
            <a:pPr marL="0" indent="0" algn="just">
              <a:buNone/>
            </a:pPr>
            <a:r>
              <a:rPr lang="en-US" sz="2400" dirty="0">
                <a:latin typeface="Book Antiqua" pitchFamily="18" charset="0"/>
              </a:rPr>
              <a:t> </a:t>
            </a:r>
            <a:endParaRPr lang="en-US" sz="2400" dirty="0" smtClean="0">
              <a:latin typeface="Book Antiqua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Book Antiqua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Feasibility Study</a:t>
            </a:r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Analysis and Specification </a:t>
            </a:r>
            <a:endParaRPr lang="en-US" sz="24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 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Coding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and Unit 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Testing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 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and System Testing </a:t>
            </a:r>
            <a:endParaRPr lang="en-US" sz="2400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endParaRPr lang="en-US" sz="2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9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L A S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C A L    W A T E R F A L </a:t>
            </a:r>
            <a:r>
              <a:rPr lang="en-US" sz="32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</a:t>
            </a: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[ 5 ]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latin typeface="Agency FB" pitchFamily="34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7391400" cy="5105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1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F E A S I B I L I T Y   S T U D 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sz="2200" dirty="0"/>
              <a:t>The main aim of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feasibility study </a:t>
            </a:r>
            <a:r>
              <a:rPr lang="en-US" sz="2200" dirty="0"/>
              <a:t>is to :-</a:t>
            </a:r>
          </a:p>
          <a:p>
            <a:pPr lvl="1" algn="just"/>
            <a:r>
              <a:rPr lang="en-US" sz="2200" dirty="0"/>
              <a:t>determine whether development of s/w product is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financially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technically</a:t>
            </a:r>
            <a:r>
              <a:rPr lang="en-US" sz="2200" dirty="0"/>
              <a:t> feasible</a:t>
            </a:r>
          </a:p>
          <a:p>
            <a:pPr algn="just"/>
            <a:r>
              <a:rPr lang="en-US" sz="2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Financial feasibility</a:t>
            </a:r>
          </a:p>
          <a:p>
            <a:pPr lvl="1" algn="just"/>
            <a:r>
              <a:rPr lang="en-US" sz="2200" dirty="0"/>
              <a:t>Determine whether project can be completed within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r>
              <a:rPr lang="en-US" sz="2200" dirty="0"/>
              <a:t> requested by the client</a:t>
            </a:r>
          </a:p>
          <a:p>
            <a:pPr algn="just"/>
            <a:r>
              <a:rPr lang="en-US" sz="2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feasibility</a:t>
            </a:r>
          </a:p>
          <a:p>
            <a:pPr lvl="1" algn="just"/>
            <a:r>
              <a:rPr lang="en-US" sz="2200" dirty="0"/>
              <a:t>Determine whether there is any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constraints </a:t>
            </a:r>
            <a:r>
              <a:rPr lang="en-US" sz="2200" dirty="0"/>
              <a:t>for developing the project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7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 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E C I F I C A T I O 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dirty="0"/>
              <a:t>Aim of this phase is to </a:t>
            </a:r>
          </a:p>
          <a:p>
            <a:pPr lvl="1" algn="just"/>
            <a:r>
              <a:rPr lang="en-US" dirty="0"/>
              <a:t>understand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exact requirements of the customer </a:t>
            </a:r>
          </a:p>
          <a:p>
            <a:pPr lvl="1" algn="just"/>
            <a:r>
              <a:rPr lang="en-US" dirty="0"/>
              <a:t>Document the requirements properly</a:t>
            </a:r>
          </a:p>
          <a:p>
            <a:pPr algn="just"/>
            <a:r>
              <a:rPr lang="en-US" dirty="0">
                <a:latin typeface="Book Antiqua" pitchFamily="18" charset="0"/>
              </a:rPr>
              <a:t>This phase consists of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2 activities</a:t>
            </a:r>
          </a:p>
          <a:p>
            <a:pPr algn="just"/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1" algn="just"/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gathering 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analysis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specification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O C U M E N T A T I O N   M A N U A L S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828800"/>
            <a:ext cx="6781800" cy="4267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2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 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E C I F I C A T I O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 [2]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gathering</a:t>
            </a:r>
          </a:p>
          <a:p>
            <a:pPr lvl="1" algn="just"/>
            <a:r>
              <a:rPr lang="en-US" dirty="0"/>
              <a:t>The goal of this activity is 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collect all relevant information</a:t>
            </a:r>
            <a:r>
              <a:rPr lang="en-US" dirty="0"/>
              <a:t> from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  <a:r>
              <a:rPr lang="en-US" dirty="0"/>
              <a:t> regarding the product to be developed. </a:t>
            </a:r>
          </a:p>
          <a:p>
            <a:pPr lvl="1" algn="just"/>
            <a:r>
              <a:rPr lang="en-US" dirty="0"/>
              <a:t>This is done to clearly understand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requirements </a:t>
            </a:r>
          </a:p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analysis</a:t>
            </a:r>
          </a:p>
          <a:p>
            <a:pPr lvl="1" algn="just"/>
            <a:r>
              <a:rPr lang="en-US" dirty="0"/>
              <a:t>The data collected from clients usually contain several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contradictions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ambiguities</a:t>
            </a:r>
          </a:p>
          <a:p>
            <a:pPr lvl="1" algn="just"/>
            <a:r>
              <a:rPr lang="en-US" dirty="0"/>
              <a:t>The aim of this activity is to :-</a:t>
            </a:r>
          </a:p>
          <a:p>
            <a:pPr lvl="2" algn="just"/>
            <a:r>
              <a:rPr lang="en-US" dirty="0"/>
              <a:t>identify all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ambiguities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contradictions</a:t>
            </a:r>
            <a:r>
              <a:rPr lang="en-US" dirty="0"/>
              <a:t> in the gathered requirements</a:t>
            </a:r>
          </a:p>
          <a:p>
            <a:pPr lvl="2" algn="just"/>
            <a:r>
              <a:rPr lang="en-US" dirty="0"/>
              <a:t>and resolve them through further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discussions with the customer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1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Q U I R E M E N T S    A N A L Y S I S   A N D 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P E C I F I C A T I O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[ 3 ]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 specification</a:t>
            </a:r>
          </a:p>
          <a:p>
            <a:pPr lvl="1" algn="just"/>
            <a:r>
              <a:rPr lang="en-US" dirty="0" smtClean="0"/>
              <a:t>User </a:t>
            </a:r>
            <a:r>
              <a:rPr lang="en-US" dirty="0"/>
              <a:t>requirements are systematically organized into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Requirements Specification </a:t>
            </a:r>
            <a:r>
              <a:rPr lang="en-US" dirty="0"/>
              <a:t>(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</a:t>
            </a:r>
            <a:r>
              <a:rPr lang="en-US" dirty="0"/>
              <a:t>) document</a:t>
            </a:r>
            <a:r>
              <a:rPr lang="en-US" dirty="0" smtClean="0"/>
              <a:t>.</a:t>
            </a:r>
          </a:p>
          <a:p>
            <a:pPr lvl="1" algn="just"/>
            <a:r>
              <a:rPr lang="en-US" dirty="0" smtClean="0"/>
              <a:t> </a:t>
            </a:r>
            <a:endParaRPr lang="en-US" dirty="0"/>
          </a:p>
          <a:p>
            <a:pPr algn="just"/>
            <a:r>
              <a:rPr lang="en-US" dirty="0"/>
              <a:t>Important components of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</a:t>
            </a:r>
            <a:r>
              <a:rPr lang="en-US" dirty="0"/>
              <a:t> documents are:-</a:t>
            </a:r>
          </a:p>
          <a:p>
            <a:pPr lvl="1"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requirements</a:t>
            </a:r>
          </a:p>
          <a:p>
            <a:pPr lvl="1"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 functional requirements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7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O F T W A R    E D E S I G N</a:t>
            </a:r>
            <a:b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of design phase</a:t>
            </a:r>
          </a:p>
          <a:p>
            <a:pPr lvl="1" algn="just"/>
            <a:r>
              <a:rPr lang="en-US" dirty="0"/>
              <a:t>Transform the requirements specified in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SRS document </a:t>
            </a:r>
            <a:r>
              <a:rPr lang="en-US" dirty="0"/>
              <a:t>into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</a:t>
            </a:r>
          </a:p>
          <a:p>
            <a:pPr lvl="1" algn="just"/>
            <a:r>
              <a:rPr lang="en-US" dirty="0"/>
              <a:t>Partitions the requirements to either s/w or h/w systems</a:t>
            </a:r>
          </a:p>
          <a:p>
            <a:pPr lvl="1" algn="just"/>
            <a:r>
              <a:rPr lang="en-US" dirty="0"/>
              <a:t>Establishes an overall s/m architecture</a:t>
            </a:r>
          </a:p>
          <a:p>
            <a:pPr lvl="1" algn="just"/>
            <a:r>
              <a:rPr lang="en-US" dirty="0"/>
              <a:t>Identifying &amp; describing the fundamental s/w s/m abstraction &amp; their relationships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1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D I N G   A N D   U N I T   </a:t>
            </a:r>
            <a:r>
              <a:rPr lang="en-US" sz="32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T I N G</a:t>
            </a:r>
            <a:b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The purpose of the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coding and unit testing </a:t>
            </a:r>
            <a:r>
              <a:rPr lang="en-US" sz="2200" dirty="0">
                <a:latin typeface="Book Antiqua" pitchFamily="18" charset="0"/>
              </a:rPr>
              <a:t>phase (sometimes called the </a:t>
            </a:r>
            <a:r>
              <a:rPr lang="en-US" sz="2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implementation phase</a:t>
            </a:r>
            <a:r>
              <a:rPr lang="en-US" sz="2200" dirty="0">
                <a:latin typeface="Book Antiqua" pitchFamily="18" charset="0"/>
              </a:rPr>
              <a:t>) of software development is to translate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design </a:t>
            </a:r>
            <a:r>
              <a:rPr lang="en-US" sz="2200" dirty="0">
                <a:latin typeface="Book Antiqua" pitchFamily="18" charset="0"/>
              </a:rPr>
              <a:t>into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source code</a:t>
            </a:r>
            <a:r>
              <a:rPr lang="en-US" sz="2200" dirty="0" smtClean="0">
                <a:solidFill>
                  <a:srgbClr val="FF0000"/>
                </a:solidFill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1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D I N G   A N D   U N I T   </a:t>
            </a:r>
            <a:r>
              <a:rPr lang="en-US" sz="32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T I N G</a:t>
            </a:r>
            <a:b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Coding</a:t>
            </a:r>
            <a:endParaRPr lang="en-US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/>
            <a:r>
              <a:rPr lang="en-US" dirty="0"/>
              <a:t>s/w design is realized as a set of programs or program units</a:t>
            </a:r>
          </a:p>
          <a:p>
            <a:pPr lvl="1" algn="just"/>
            <a:r>
              <a:rPr lang="en-US" dirty="0"/>
              <a:t>Translate s/w design into source code</a:t>
            </a:r>
          </a:p>
          <a:p>
            <a:pPr lvl="1" algn="just"/>
            <a:r>
              <a:rPr lang="en-US" dirty="0"/>
              <a:t>Each component of the design is implemented as a program module</a:t>
            </a:r>
          </a:p>
          <a:p>
            <a:pPr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 testing</a:t>
            </a:r>
          </a:p>
          <a:p>
            <a:pPr lvl="1" algn="just"/>
            <a:r>
              <a:rPr lang="en-US" dirty="0"/>
              <a:t>Verifies that each unit meets it specification</a:t>
            </a:r>
          </a:p>
          <a:p>
            <a:pPr lvl="1" algn="just"/>
            <a:r>
              <a:rPr lang="en-US" dirty="0"/>
              <a:t>Checks whether each individual function is working properly</a:t>
            </a:r>
          </a:p>
          <a:p>
            <a:pPr lvl="1" algn="just"/>
            <a:r>
              <a:rPr lang="en-US" dirty="0"/>
              <a:t>It determines the correct working of each module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3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Book Antiqua" pitchFamily="18" charset="0"/>
              </a:rPr>
              <a:t/>
            </a:r>
            <a:br>
              <a:rPr lang="en-US" b="1" dirty="0" smtClean="0">
                <a:latin typeface="Book Antiqua" pitchFamily="18" charset="0"/>
              </a:rPr>
            </a:b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E G R A T I O N   A N D    S Y S T E M   T E S T I N G </a:t>
            </a:r>
            <a:endParaRPr 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</a:t>
            </a:r>
          </a:p>
          <a:p>
            <a:pPr lvl="1" algn="just"/>
            <a:r>
              <a:rPr lang="en-US" sz="19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</a:t>
            </a:r>
            <a:r>
              <a:rPr lang="en-US" sz="1900" dirty="0" smtClean="0">
                <a:latin typeface="Book Antiqua" pitchFamily="18" charset="0"/>
              </a:rPr>
              <a:t> </a:t>
            </a:r>
            <a:r>
              <a:rPr lang="en-US" sz="1900" dirty="0">
                <a:latin typeface="Book Antiqua" pitchFamily="18" charset="0"/>
              </a:rPr>
              <a:t>of different modules is undertaken once they have been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coded and unit tested</a:t>
            </a:r>
            <a:r>
              <a:rPr lang="en-US" sz="19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1900" dirty="0" smtClean="0">
                <a:latin typeface="Book Antiqua" pitchFamily="18" charset="0"/>
              </a:rPr>
              <a:t> </a:t>
            </a:r>
            <a:r>
              <a:rPr lang="en-US" sz="1900" dirty="0">
                <a:latin typeface="Book Antiqua" pitchFamily="18" charset="0"/>
              </a:rPr>
              <a:t>During the </a:t>
            </a:r>
            <a:r>
              <a:rPr lang="en-US" sz="19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integration and system testing </a:t>
            </a:r>
            <a:r>
              <a:rPr lang="en-US" sz="1900" dirty="0">
                <a:latin typeface="Book Antiqua" pitchFamily="18" charset="0"/>
              </a:rPr>
              <a:t>phase, the modules are </a:t>
            </a:r>
            <a:r>
              <a:rPr lang="en-US" sz="19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integrated</a:t>
            </a:r>
            <a:r>
              <a:rPr lang="en-US" sz="1900" dirty="0">
                <a:latin typeface="Book Antiqua" pitchFamily="18" charset="0"/>
              </a:rPr>
              <a:t> in a planned manner</a:t>
            </a:r>
            <a:r>
              <a:rPr lang="en-US" sz="1900" dirty="0" smtClean="0"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2000" dirty="0">
                <a:latin typeface="Book Antiqua" pitchFamily="18" charset="0"/>
              </a:rPr>
              <a:t> Integration is normally carried out </a:t>
            </a:r>
            <a:r>
              <a:rPr 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incrementally</a:t>
            </a:r>
            <a:r>
              <a:rPr lang="en-US" sz="2000" dirty="0">
                <a:latin typeface="Book Antiqua" pitchFamily="18" charset="0"/>
              </a:rPr>
              <a:t> over a number of steps</a:t>
            </a:r>
            <a:r>
              <a:rPr lang="en-US" sz="2000" dirty="0" smtClean="0"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2000" dirty="0">
                <a:latin typeface="Book Antiqua" pitchFamily="18" charset="0"/>
              </a:rPr>
              <a:t>During each integration step, the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partially integrated system</a:t>
            </a:r>
            <a:r>
              <a:rPr lang="en-US" sz="2000" dirty="0">
                <a:latin typeface="Book Antiqua" pitchFamily="18" charset="0"/>
              </a:rPr>
              <a:t> is tested and a set of previously planned modules are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added</a:t>
            </a:r>
            <a:r>
              <a:rPr lang="en-US" sz="2000" dirty="0">
                <a:latin typeface="Book Antiqua" pitchFamily="18" charset="0"/>
              </a:rPr>
              <a:t> to it.</a:t>
            </a:r>
          </a:p>
          <a:p>
            <a:pPr marL="0" indent="0" algn="just">
              <a:buNone/>
            </a:pPr>
            <a:endParaRPr lang="en-US" sz="2000" dirty="0" smtClean="0">
              <a:latin typeface="Book Antiqua" pitchFamily="18" charset="0"/>
            </a:endParaRPr>
          </a:p>
          <a:p>
            <a:pPr algn="just"/>
            <a:r>
              <a:rPr lang="en-US" sz="2200" dirty="0" smtClean="0">
                <a:latin typeface="Book Antiqua" pitchFamily="18" charset="0"/>
              </a:rPr>
              <a:t>Finally</a:t>
            </a:r>
            <a:r>
              <a:rPr lang="en-US" sz="2200" dirty="0">
                <a:latin typeface="Book Antiqua" pitchFamily="18" charset="0"/>
              </a:rPr>
              <a:t>, when all the modules have been successfully integrated and tested, </a:t>
            </a:r>
            <a:r>
              <a:rPr lang="en-US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200" dirty="0">
                <a:latin typeface="Book Antiqua" pitchFamily="18" charset="0"/>
              </a:rPr>
              <a:t>is carried out. </a:t>
            </a:r>
            <a:endParaRPr lang="en-US" sz="2200" dirty="0" smtClean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T E G R A T I </a:t>
            </a: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N   A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 D    S Y S T E M   T E S T I N G </a:t>
            </a:r>
            <a:r>
              <a:rPr lang="en-US" sz="2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27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[2]</a:t>
            </a:r>
            <a:endParaRPr lang="en-US" sz="27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sz="28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testing</a:t>
            </a:r>
            <a:endParaRPr lang="en-US" sz="2800" dirty="0" smtClean="0">
              <a:solidFill>
                <a:srgbClr val="7030A0"/>
              </a:solidFill>
              <a:latin typeface="Book Antiqua" pitchFamily="18" charset="0"/>
            </a:endParaRPr>
          </a:p>
          <a:p>
            <a:pPr lvl="1" algn="just"/>
            <a:r>
              <a:rPr lang="en-US" sz="2300" dirty="0" smtClean="0">
                <a:latin typeface="Book Antiqua" pitchFamily="18" charset="0"/>
              </a:rPr>
              <a:t>The goal of </a:t>
            </a:r>
            <a:r>
              <a:rPr lang="en-US" sz="23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300" dirty="0" smtClean="0">
                <a:latin typeface="Book Antiqua" pitchFamily="18" charset="0"/>
              </a:rPr>
              <a:t>is to ensure that the developed system conforms to its </a:t>
            </a:r>
            <a:r>
              <a:rPr lang="en-US" sz="23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</a:t>
            </a:r>
            <a:r>
              <a:rPr lang="en-US" sz="2300" dirty="0" smtClean="0">
                <a:latin typeface="Book Antiqua" pitchFamily="18" charset="0"/>
              </a:rPr>
              <a:t> laid out in the </a:t>
            </a:r>
            <a:r>
              <a:rPr lang="en-US" sz="23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SRS document.</a:t>
            </a:r>
          </a:p>
          <a:p>
            <a:pPr lvl="1" algn="just"/>
            <a:r>
              <a:rPr lang="en-US" sz="2300" dirty="0" smtClean="0">
                <a:latin typeface="Book Antiqua" pitchFamily="18" charset="0"/>
              </a:rPr>
              <a:t> </a:t>
            </a:r>
            <a:r>
              <a:rPr lang="en-US" sz="23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 testing </a:t>
            </a:r>
            <a:r>
              <a:rPr lang="en-US" sz="2300" dirty="0" smtClean="0">
                <a:latin typeface="Book Antiqua" pitchFamily="18" charset="0"/>
              </a:rPr>
              <a:t>usually consists of three different kinds of testing activities:</a:t>
            </a:r>
          </a:p>
          <a:p>
            <a:pPr marL="0" indent="0" algn="just">
              <a:buNone/>
            </a:pPr>
            <a:r>
              <a:rPr lang="en-US" sz="2600" dirty="0" smtClean="0">
                <a:latin typeface="Book Antiqua" pitchFamily="18" charset="0"/>
              </a:rPr>
              <a:t> </a:t>
            </a:r>
          </a:p>
          <a:p>
            <a:pPr lvl="1" algn="just"/>
            <a:r>
              <a:rPr lang="en-US" sz="23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Alpha-testing: </a:t>
            </a:r>
            <a:r>
              <a:rPr lang="en-US" sz="2300" dirty="0" smtClean="0">
                <a:latin typeface="Book Antiqua" pitchFamily="18" charset="0"/>
              </a:rPr>
              <a:t>It is the system testing performed by the </a:t>
            </a:r>
            <a:r>
              <a:rPr lang="en-US" sz="2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 team.</a:t>
            </a:r>
            <a:endParaRPr lang="en-US" sz="2300" dirty="0" smtClean="0">
              <a:latin typeface="Book Antiqua" pitchFamily="18" charset="0"/>
            </a:endParaRPr>
          </a:p>
          <a:p>
            <a:pPr lvl="1" algn="just"/>
            <a:r>
              <a:rPr lang="en-US" sz="23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Beta-testing: </a:t>
            </a:r>
            <a:r>
              <a:rPr lang="en-US" sz="2300" dirty="0" smtClean="0">
                <a:latin typeface="Book Antiqua" pitchFamily="18" charset="0"/>
              </a:rPr>
              <a:t>It is the system testing performed by a </a:t>
            </a:r>
            <a:r>
              <a:rPr lang="en-US" sz="2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friendly set of customers</a:t>
            </a:r>
          </a:p>
          <a:p>
            <a:pPr lvl="1" algn="just"/>
            <a:r>
              <a:rPr lang="en-US" sz="23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</a:t>
            </a:r>
            <a:r>
              <a:rPr lang="en-US" sz="23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cceptance </a:t>
            </a:r>
            <a:r>
              <a:rPr lang="en-US" sz="23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testing: </a:t>
            </a:r>
            <a:r>
              <a:rPr lang="en-US" sz="2300" dirty="0">
                <a:latin typeface="Book Antiqua" pitchFamily="18" charset="0"/>
              </a:rPr>
              <a:t>It is the system testing performed by the </a:t>
            </a:r>
            <a:r>
              <a:rPr lang="en-US" sz="2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customer himself </a:t>
            </a:r>
            <a:r>
              <a:rPr lang="en-US" sz="2300" dirty="0">
                <a:latin typeface="Book Antiqua" pitchFamily="18" charset="0"/>
              </a:rPr>
              <a:t>after the product delivery to decide whether to accept or reject the delivered product.</a:t>
            </a:r>
          </a:p>
          <a:p>
            <a:pPr algn="just"/>
            <a:endParaRPr lang="en-US" sz="2600" dirty="0" smtClean="0"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3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</a:t>
            </a:r>
            <a:endParaRPr lang="en-US" sz="32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Autofit/>
          </a:bodyPr>
          <a:lstStyle/>
          <a:p>
            <a:pPr algn="just"/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 </a:t>
            </a:r>
            <a:r>
              <a:rPr lang="en-US" sz="2200" dirty="0">
                <a:latin typeface="Book Antiqua" pitchFamily="18" charset="0"/>
              </a:rPr>
              <a:t>of a typical software product requires much more effort than the effort necessary to develop the product itself. </a:t>
            </a:r>
            <a:endParaRPr lang="en-US" sz="2200" dirty="0" smtClean="0">
              <a:latin typeface="Book Antiqua" pitchFamily="18" charset="0"/>
            </a:endParaRPr>
          </a:p>
          <a:p>
            <a:r>
              <a:rPr lang="en-US" sz="2200" dirty="0"/>
              <a:t>Longest life cycle phase</a:t>
            </a:r>
          </a:p>
          <a:p>
            <a:r>
              <a:rPr lang="en-US" sz="2200" dirty="0"/>
              <a:t>System is installed &amp; put to practical use</a:t>
            </a:r>
          </a:p>
          <a:p>
            <a:pPr algn="just"/>
            <a:endParaRPr lang="en-US" sz="2250" dirty="0" smtClean="0">
              <a:latin typeface="Book Antiqua" pitchFamily="18" charset="0"/>
            </a:endParaRPr>
          </a:p>
          <a:p>
            <a:pPr algn="just"/>
            <a:r>
              <a:rPr lang="en-US" sz="225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250" dirty="0" smtClean="0">
                <a:latin typeface="Book Antiqua" pitchFamily="18" charset="0"/>
              </a:rPr>
              <a:t> </a:t>
            </a:r>
            <a:r>
              <a:rPr lang="en-US" sz="2250" dirty="0">
                <a:latin typeface="Book Antiqua" pitchFamily="18" charset="0"/>
              </a:rPr>
              <a:t>involves performing any one or more of </a:t>
            </a:r>
            <a:r>
              <a:rPr lang="en-US" sz="2250" dirty="0" smtClean="0">
                <a:latin typeface="Book Antiqua" pitchFamily="18" charset="0"/>
              </a:rPr>
              <a:t>the</a:t>
            </a:r>
            <a:r>
              <a:rPr lang="en-US" sz="2250" dirty="0">
                <a:latin typeface="Book Antiqua" pitchFamily="18" charset="0"/>
              </a:rPr>
              <a:t> </a:t>
            </a:r>
            <a:r>
              <a:rPr lang="en-US" sz="2250" dirty="0" smtClean="0">
                <a:latin typeface="Book Antiqua" pitchFamily="18" charset="0"/>
              </a:rPr>
              <a:t>following </a:t>
            </a:r>
            <a:r>
              <a:rPr lang="en-US" sz="2250" dirty="0">
                <a:latin typeface="Book Antiqua" pitchFamily="18" charset="0"/>
              </a:rPr>
              <a:t>three kinds of activities</a:t>
            </a:r>
            <a:r>
              <a:rPr lang="en-US" sz="2250" dirty="0" smtClean="0">
                <a:latin typeface="Book Antiqua" pitchFamily="18" charset="0"/>
              </a:rPr>
              <a:t>:</a:t>
            </a:r>
          </a:p>
          <a:p>
            <a:pPr algn="just"/>
            <a:endParaRPr lang="en-US" sz="2250" dirty="0" smtClean="0">
              <a:latin typeface="Book Antiqua" pitchFamily="18" charset="0"/>
            </a:endParaRPr>
          </a:p>
          <a:p>
            <a:pPr lvl="1" algn="just"/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Corrective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400" dirty="0" smtClean="0"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Perfective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maintenance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lvl="1" algn="just"/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Adaptive maintenance</a:t>
            </a:r>
            <a:r>
              <a:rPr lang="en-US" sz="2400" dirty="0" smtClean="0">
                <a:latin typeface="Book Antiqua" pitchFamily="18" charset="0"/>
              </a:rPr>
              <a:t>.</a:t>
            </a:r>
            <a:endParaRPr lang="en-US" sz="2400" dirty="0">
              <a:latin typeface="Book Antiqua" pitchFamily="18" charset="0"/>
            </a:endParaRPr>
          </a:p>
          <a:p>
            <a:pPr lvl="0" algn="just"/>
            <a:endParaRPr lang="en-US" sz="28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lvl="0" algn="just"/>
            <a:endParaRPr lang="en-US" sz="2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endParaRPr lang="en-US" sz="2250" dirty="0" smtClean="0">
              <a:latin typeface="Book Antiqua" pitchFamily="18" charset="0"/>
            </a:endParaRPr>
          </a:p>
          <a:p>
            <a:pPr algn="just"/>
            <a:endParaRPr lang="en-US" sz="225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0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A I N T E N A N C 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Correcting errors </a:t>
            </a:r>
            <a:r>
              <a:rPr lang="en-US" dirty="0">
                <a:latin typeface="Book Antiqua" pitchFamily="18" charset="0"/>
              </a:rPr>
              <a:t>that were not discovered during the product development phase.  This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corrective maintenance</a:t>
            </a:r>
            <a:r>
              <a:rPr lang="en-US" dirty="0" smtClean="0">
                <a:latin typeface="Book Antiqua" pitchFamily="18" charset="0"/>
              </a:rPr>
              <a:t>.</a:t>
            </a:r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Improving the implementation </a:t>
            </a:r>
            <a:r>
              <a:rPr lang="en-US" dirty="0">
                <a:latin typeface="Book Antiqua" pitchFamily="18" charset="0"/>
              </a:rPr>
              <a:t>of the system, and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enhancing the functionalities </a:t>
            </a:r>
            <a:r>
              <a:rPr lang="en-US" dirty="0">
                <a:latin typeface="Book Antiqua" pitchFamily="18" charset="0"/>
              </a:rPr>
              <a:t>of the system according to the customer’s requirements. It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perfective maintenance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algn="just"/>
            <a:r>
              <a:rPr lang="en-US" dirty="0">
                <a:latin typeface="Book Antiqua" pitchFamily="18" charset="0"/>
              </a:rPr>
              <a:t>Porting the software to work in a new environment. It is called </a:t>
            </a:r>
            <a:r>
              <a:rPr 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adaptive maintenance</a:t>
            </a:r>
            <a:r>
              <a:rPr lang="en-US" dirty="0">
                <a:solidFill>
                  <a:srgbClr val="7030A0"/>
                </a:solidFill>
                <a:latin typeface="Book Antiqua" pitchFamily="18" charset="0"/>
              </a:rPr>
              <a:t> </a:t>
            </a:r>
          </a:p>
          <a:p>
            <a:pPr algn="just"/>
            <a:r>
              <a:rPr lang="en-US" dirty="0">
                <a:latin typeface="Book Antiqua" pitchFamily="18" charset="0"/>
              </a:rPr>
              <a:t>For example, porting may be required to get the software to work on a new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computer platform </a:t>
            </a:r>
            <a:r>
              <a:rPr lang="en-US" dirty="0">
                <a:latin typeface="Book Antiqua" pitchFamily="18" charset="0"/>
              </a:rPr>
              <a:t>or with a </a:t>
            </a:r>
            <a:r>
              <a:rPr 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new operating syst</a:t>
            </a:r>
            <a:r>
              <a:rPr lang="en-US" dirty="0">
                <a:latin typeface="Book Antiqua" pitchFamily="18" charset="0"/>
              </a:rPr>
              <a:t>em. </a:t>
            </a:r>
            <a:endParaRPr lang="en-US" dirty="0"/>
          </a:p>
          <a:p>
            <a:pPr lvl="0" algn="just"/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60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23292564"/>
              </p:ext>
            </p:extLst>
          </p:nvPr>
        </p:nvGraphicFramePr>
        <p:xfrm>
          <a:off x="533400" y="1562363"/>
          <a:ext cx="7467600" cy="5258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3800"/>
                <a:gridCol w="3733800"/>
              </a:tblGrid>
              <a:tr h="594710">
                <a:tc>
                  <a:txBody>
                    <a:bodyPr/>
                    <a:lstStyle/>
                    <a:p>
                      <a:r>
                        <a:rPr lang="en-US" dirty="0" smtClean="0"/>
                        <a:t>Advantages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Disadvantages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5947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 Simple</a:t>
                      </a:r>
                      <a:r>
                        <a:rPr lang="en-US" baseline="0" dirty="0" smtClean="0"/>
                        <a:t> and easy to understand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1.No feedback paths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11044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2. Work well for small</a:t>
                      </a:r>
                      <a:r>
                        <a:rPr lang="en-US" baseline="0" dirty="0" smtClean="0"/>
                        <a:t> projects where requirement are well understood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2. Poor</a:t>
                      </a:r>
                      <a:r>
                        <a:rPr lang="en-US" baseline="0" dirty="0" smtClean="0"/>
                        <a:t> model for large projects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11044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3. Documents are produced at each phase &amp; it fits with other </a:t>
                      </a:r>
                      <a:r>
                        <a:rPr lang="en-US" dirty="0" err="1" smtClean="0"/>
                        <a:t>engg</a:t>
                      </a:r>
                      <a:r>
                        <a:rPr lang="en-US" dirty="0" smtClean="0"/>
                        <a:t> process models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3. Difficult to accommodate change requests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5947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4. Inefficient error corrections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5947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</a:tr>
              <a:tr h="33983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228600"/>
            <a:ext cx="7924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W A T E R F A L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   A D </a:t>
            </a: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V 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N T A G E S 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A N </a:t>
            </a: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  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S A D V A N T A G E S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56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8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endParaRPr lang="en-US" dirty="0" smtClean="0"/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ENGINEERING</a:t>
            </a:r>
            <a:r>
              <a:rPr lang="en-US" dirty="0" smtClean="0"/>
              <a:t> </a:t>
            </a:r>
          </a:p>
          <a:p>
            <a:pPr lvl="1" algn="just"/>
            <a:r>
              <a:rPr lang="en-US" dirty="0"/>
              <a:t>Application of science, tools and methods to find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cost effective</a:t>
            </a:r>
            <a:r>
              <a:rPr lang="en-US" dirty="0"/>
              <a:t> solution to problems</a:t>
            </a:r>
          </a:p>
          <a:p>
            <a:pPr lvl="1"/>
            <a:endParaRPr lang="en-US" dirty="0" smtClean="0"/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</a:t>
            </a:r>
          </a:p>
          <a:p>
            <a:pPr lvl="1" algn="just"/>
            <a:r>
              <a:rPr lang="en-US" dirty="0">
                <a:latin typeface="Book Antiqua" pitchFamily="18" charset="0"/>
              </a:rPr>
              <a:t>The application of a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systematic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,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disciplined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,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quantifiable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approach to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development, operation and maintenance </a:t>
            </a:r>
            <a:r>
              <a:rPr lang="en-US" dirty="0">
                <a:latin typeface="Book Antiqua" pitchFamily="18" charset="0"/>
              </a:rPr>
              <a:t>of software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3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Book Antiqua" pitchFamily="18" charset="0"/>
              </a:rPr>
              <a:t/>
            </a:r>
            <a:br>
              <a:rPr lang="en-US" b="1" dirty="0" smtClean="0">
                <a:latin typeface="Book Antiqua" pitchFamily="18" charset="0"/>
              </a:rPr>
            </a:b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T E R A T I V E   W A T E R F A L </a:t>
            </a:r>
            <a:r>
              <a:rPr lang="en-US" sz="32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60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77724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79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85800"/>
            <a:ext cx="7467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Book Antiqua" pitchFamily="18" charset="0"/>
              </a:rPr>
              <a:t/>
            </a:r>
            <a:br>
              <a:rPr lang="en-US" b="1" dirty="0" smtClean="0">
                <a:latin typeface="Book Antiqua" pitchFamily="18" charset="0"/>
              </a:rPr>
            </a:b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T E R A T I V E   W A T E R F A L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L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 M O D E L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This waterfall model allows us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correct the error </a:t>
            </a:r>
            <a:r>
              <a:rPr lang="en-US" sz="2200" dirty="0">
                <a:latin typeface="Book Antiqua" pitchFamily="18" charset="0"/>
              </a:rPr>
              <a:t>committed during the developmental phase.</a:t>
            </a:r>
          </a:p>
          <a:p>
            <a:pPr algn="just"/>
            <a:endParaRPr lang="en-US" sz="2200" dirty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The principle of detecting errors as close to their point of introduction as possible is known as </a:t>
            </a:r>
            <a:r>
              <a:rPr lang="en-US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 containment of errors</a:t>
            </a: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These errors are not possible to be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always detected </a:t>
            </a:r>
            <a:r>
              <a:rPr lang="en-US" sz="2200" dirty="0">
                <a:latin typeface="Book Antiqua" pitchFamily="18" charset="0"/>
              </a:rPr>
              <a:t>at their point of occurrence</a:t>
            </a:r>
            <a:r>
              <a:rPr lang="en-US" sz="2200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But, they must be detected as they are possible, because finding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errors at higher stage </a:t>
            </a:r>
            <a:r>
              <a:rPr lang="en-US" sz="2200" dirty="0">
                <a:latin typeface="Book Antiqua" pitchFamily="18" charset="0"/>
              </a:rPr>
              <a:t>causes entire system testing hence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cost is increased/high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2800" cap="none" dirty="0">
                <a:solidFill>
                  <a:prstClr val="black"/>
                </a:solidFill>
                <a:latin typeface="Book Antiqua" pitchFamily="18" charset="0"/>
              </a:rPr>
              <a:t> </a:t>
            </a:r>
            <a:r>
              <a:rPr lang="en-US" sz="3600" cap="none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R O T O T Y P I N G   M O D E L S </a:t>
            </a:r>
            <a:r>
              <a:rPr lang="en-US" sz="3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This model specify that before the actual system is being built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working model </a:t>
            </a:r>
            <a:r>
              <a:rPr lang="en-US" sz="2200" dirty="0">
                <a:latin typeface="Book Antiqua" pitchFamily="18" charset="0"/>
              </a:rPr>
              <a:t>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sz="2200" dirty="0">
                <a:latin typeface="Book Antiqua" pitchFamily="18" charset="0"/>
              </a:rPr>
              <a:t> system should be built in. </a:t>
            </a:r>
            <a:endParaRPr lang="en-US" sz="2200" dirty="0" smtClean="0">
              <a:latin typeface="Book Antiqua" pitchFamily="18" charset="0"/>
            </a:endParaRPr>
          </a:p>
          <a:p>
            <a:pPr algn="just"/>
            <a:endParaRPr lang="en-US" sz="2200" dirty="0" smtClean="0">
              <a:latin typeface="Book Antiqua" pitchFamily="18" charset="0"/>
            </a:endParaRPr>
          </a:p>
          <a:p>
            <a:pPr algn="just"/>
            <a:r>
              <a:rPr lang="en-US" sz="2200" dirty="0" smtClean="0">
                <a:latin typeface="Book Antiqua" pitchFamily="18" charset="0"/>
              </a:rPr>
              <a:t>Prototype </a:t>
            </a:r>
            <a:r>
              <a:rPr lang="en-US" sz="2200" dirty="0">
                <a:latin typeface="Book Antiqua" pitchFamily="18" charset="0"/>
              </a:rPr>
              <a:t>means </a:t>
            </a:r>
            <a:r>
              <a:rPr 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dummy</a:t>
            </a:r>
            <a:endParaRPr lang="en-US" sz="2200" dirty="0" smtClean="0">
              <a:latin typeface="Book Antiqua" pitchFamily="18" charset="0"/>
            </a:endParaRPr>
          </a:p>
          <a:p>
            <a:pPr algn="just"/>
            <a:r>
              <a:rPr lang="en-US" sz="2200" dirty="0">
                <a:latin typeface="Book Antiqua" pitchFamily="18" charset="0"/>
              </a:rPr>
              <a:t>I</a:t>
            </a:r>
            <a:r>
              <a:rPr lang="en-US" sz="2200" dirty="0" smtClean="0">
                <a:latin typeface="Book Antiqua" pitchFamily="18" charset="0"/>
              </a:rPr>
              <a:t>t </a:t>
            </a:r>
            <a:r>
              <a:rPr lang="en-US" sz="2200" dirty="0">
                <a:latin typeface="Book Antiqua" pitchFamily="18" charset="0"/>
              </a:rPr>
              <a:t>is a modern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advance implementation </a:t>
            </a:r>
            <a:r>
              <a:rPr lang="en-US" sz="2200" dirty="0">
                <a:latin typeface="Book Antiqua" pitchFamily="18" charset="0"/>
              </a:rPr>
              <a:t>system with limited functional capabilities &amp; is comparatively inefficient with the actual 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0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O F  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sz="2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Communication </a:t>
            </a:r>
          </a:p>
          <a:p>
            <a:r>
              <a:rPr lang="en-US" sz="2200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plan</a:t>
            </a:r>
          </a:p>
          <a:p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 &amp; quick design</a:t>
            </a:r>
          </a:p>
          <a:p>
            <a:r>
              <a:rPr lang="en-US" sz="2200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Construction of prototype</a:t>
            </a:r>
          </a:p>
          <a:p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Deployment, delivery &amp; feedback</a:t>
            </a:r>
          </a:p>
          <a:p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0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 O F   P R O T O T Y P I N G   M O D E L S 	</a:t>
            </a:r>
            <a:b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3" descr="prot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676400"/>
            <a:ext cx="7467600" cy="4572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1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M M U N I C A T I O N </a:t>
            </a:r>
            <a:endParaRPr lang="en-US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oftware engineer </a:t>
            </a:r>
            <a:r>
              <a:rPr lang="en-US" dirty="0" smtClean="0"/>
              <a:t>&amp;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  <a:r>
              <a:rPr lang="en-US" dirty="0" smtClean="0"/>
              <a:t> meet, and define the overall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  <a:r>
              <a:rPr lang="en-US" dirty="0" smtClean="0"/>
              <a:t> of </a:t>
            </a:r>
            <a:r>
              <a:rPr lang="en-US" dirty="0"/>
              <a:t>Software </a:t>
            </a:r>
            <a:endParaRPr lang="en-US" dirty="0" smtClean="0"/>
          </a:p>
          <a:p>
            <a:pPr algn="just"/>
            <a:r>
              <a:rPr lang="en-US" dirty="0" smtClean="0"/>
              <a:t>Identify whatever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requirements</a:t>
            </a:r>
            <a:r>
              <a:rPr lang="en-US" dirty="0" smtClean="0"/>
              <a:t> are known</a:t>
            </a:r>
          </a:p>
          <a:p>
            <a:pPr algn="just"/>
            <a:r>
              <a:rPr lang="en-US" dirty="0" smtClean="0"/>
              <a:t>Outline the areas whether further definition is mandatory</a:t>
            </a:r>
          </a:p>
          <a:p>
            <a:pPr algn="just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2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I C K   P L A N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 smtClean="0"/>
              <a:t>A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prototyping</a:t>
            </a:r>
            <a:r>
              <a:rPr lang="en-US" dirty="0" smtClean="0"/>
              <a:t> iteration is planned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quickly</a:t>
            </a:r>
          </a:p>
          <a:p>
            <a:pPr algn="just"/>
            <a:r>
              <a:rPr lang="en-US" dirty="0" smtClean="0"/>
              <a:t>A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plan </a:t>
            </a:r>
            <a:r>
              <a:rPr lang="en-US" dirty="0" smtClean="0"/>
              <a:t>is generated based on the gathered requirements</a:t>
            </a:r>
          </a:p>
          <a:p>
            <a:pPr algn="just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37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M O D E L I N G   Q U I C K   D E S I G N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 smtClean="0"/>
              <a:t>In this phase a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or design </a:t>
            </a:r>
            <a:r>
              <a:rPr lang="en-US" dirty="0" smtClean="0"/>
              <a:t>is created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quickly</a:t>
            </a:r>
          </a:p>
          <a:p>
            <a:pPr algn="just"/>
            <a:r>
              <a:rPr lang="en-US" dirty="0" smtClean="0"/>
              <a:t>This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focus </a:t>
            </a:r>
            <a:r>
              <a:rPr lang="en-US" dirty="0" smtClean="0"/>
              <a:t>on representation of aspects of the software that is visible to the user</a:t>
            </a:r>
          </a:p>
          <a:p>
            <a:pPr lvl="1" algn="just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interface layout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 display formats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C O N S T R U C T I O N    O F    P R O T O T Y P E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 smtClean="0"/>
              <a:t>After the quick design phase, a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constructed</a:t>
            </a:r>
            <a:r>
              <a:rPr lang="en-US" dirty="0" smtClean="0"/>
              <a:t> based on the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 design</a:t>
            </a:r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7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 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924800" cy="4873752"/>
          </a:xfrm>
        </p:spPr>
        <p:txBody>
          <a:bodyPr>
            <a:normAutofit/>
          </a:bodyPr>
          <a:lstStyle/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dirty="0">
                <a:latin typeface="Book Antiqua" pitchFamily="18" charset="0"/>
              </a:rPr>
              <a:t>The outcome of software engineering is an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efficient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reliable</a:t>
            </a:r>
            <a:r>
              <a:rPr lang="en-US" dirty="0">
                <a:latin typeface="Book Antiqua" pitchFamily="18" charset="0"/>
              </a:rPr>
              <a:t> </a:t>
            </a:r>
            <a:r>
              <a:rPr lang="en-US" b="1" dirty="0">
                <a:latin typeface="Book Antiqua" pitchFamily="18" charset="0"/>
              </a:rPr>
              <a:t>software product</a:t>
            </a:r>
            <a:r>
              <a:rPr lang="en-US" dirty="0">
                <a:latin typeface="Book Antiqua" pitchFamily="18" charset="0"/>
              </a:rPr>
              <a:t>. </a:t>
            </a:r>
          </a:p>
          <a:p>
            <a:pPr algn="just"/>
            <a:endParaRPr lang="en-US" dirty="0">
              <a:latin typeface="Book Antiqua" pitchFamily="18" charset="0"/>
            </a:endParaRPr>
          </a:p>
          <a:p>
            <a:pPr lvl="0" algn="just"/>
            <a:r>
              <a:rPr lang="en-US" b="1" dirty="0">
                <a:solidFill>
                  <a:srgbClr val="FF0000"/>
                </a:solidFill>
                <a:latin typeface="Book Antiqua" pitchFamily="18" charset="0"/>
              </a:rPr>
              <a:t>IEEE</a:t>
            </a:r>
            <a:r>
              <a:rPr lang="en-US" dirty="0">
                <a:latin typeface="Book Antiqua" pitchFamily="18" charset="0"/>
              </a:rPr>
              <a:t> defines software engineering as: </a:t>
            </a:r>
          </a:p>
          <a:p>
            <a:pPr marL="0" indent="0" algn="just">
              <a:buNone/>
            </a:pPr>
            <a:endParaRPr lang="en-US" dirty="0">
              <a:latin typeface="Book Antiqua" pitchFamily="18" charset="0"/>
            </a:endParaRPr>
          </a:p>
          <a:p>
            <a:pPr algn="just"/>
            <a:r>
              <a:rPr lang="en-US" b="1" i="1" dirty="0">
                <a:latin typeface="Book Antiqua" pitchFamily="18" charset="0"/>
              </a:rPr>
              <a:t>The application of a </a:t>
            </a:r>
            <a:r>
              <a:rPr lang="en-US" b="1" i="1" dirty="0" smtClean="0">
                <a:solidFill>
                  <a:srgbClr val="FF0000"/>
                </a:solidFill>
                <a:latin typeface="Book Antiqua" pitchFamily="18" charset="0"/>
              </a:rPr>
              <a:t>systematic</a:t>
            </a:r>
            <a:r>
              <a:rPr lang="en-US" b="1" i="1" dirty="0" smtClean="0">
                <a:latin typeface="Book Antiqua" pitchFamily="18" charset="0"/>
              </a:rPr>
              <a:t>, </a:t>
            </a:r>
            <a:r>
              <a:rPr lang="en-US" b="1" i="1" dirty="0" smtClean="0">
                <a:solidFill>
                  <a:srgbClr val="FF0000"/>
                </a:solidFill>
                <a:latin typeface="Book Antiqua" pitchFamily="18" charset="0"/>
              </a:rPr>
              <a:t>disciplined</a:t>
            </a:r>
            <a:r>
              <a:rPr lang="en-US" b="1" i="1" dirty="0">
                <a:latin typeface="Book Antiqua" pitchFamily="18" charset="0"/>
              </a:rPr>
              <a:t>, </a:t>
            </a:r>
            <a:r>
              <a:rPr lang="en-US" b="1" i="1" dirty="0">
                <a:solidFill>
                  <a:srgbClr val="FF0000"/>
                </a:solidFill>
                <a:latin typeface="Book Antiqua" pitchFamily="18" charset="0"/>
              </a:rPr>
              <a:t>quantifiable</a:t>
            </a:r>
            <a:r>
              <a:rPr lang="en-US" b="1" i="1" dirty="0">
                <a:latin typeface="Book Antiqua" pitchFamily="18" charset="0"/>
              </a:rPr>
              <a:t> approach to the development, operation and maintenance of software</a:t>
            </a:r>
            <a:endParaRPr lang="en-US" i="1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E P L O Y M E N T   D E L I V E R Y  &amp;  F E </a:t>
            </a:r>
            <a:r>
              <a:rPr lang="en-US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D B A C K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 smtClean="0"/>
              <a:t>Prototype is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deployed</a:t>
            </a:r>
            <a:r>
              <a:rPr lang="en-US" dirty="0" smtClean="0"/>
              <a:t> &amp;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evaluated</a:t>
            </a:r>
            <a:r>
              <a:rPr lang="en-US" dirty="0" smtClean="0"/>
              <a:t> by the customer</a:t>
            </a:r>
          </a:p>
          <a:p>
            <a:pPr algn="just"/>
            <a:r>
              <a:rPr lang="en-US" dirty="0" smtClean="0"/>
              <a:t>Feedback is collected from the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</a:t>
            </a:r>
          </a:p>
          <a:p>
            <a:pPr lvl="1" algn="just"/>
            <a:r>
              <a:rPr lang="en-US" dirty="0" smtClean="0"/>
              <a:t>This feedback is used to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refine</a:t>
            </a:r>
            <a:r>
              <a:rPr lang="en-US" dirty="0" smtClean="0"/>
              <a:t> the software requirements</a:t>
            </a:r>
          </a:p>
          <a:p>
            <a:pPr algn="just"/>
            <a:r>
              <a:rPr lang="en-US" dirty="0" smtClean="0"/>
              <a:t>Iteration occurs as the prototype is tuned to satisfy the needs of the customer</a:t>
            </a:r>
          </a:p>
          <a:p>
            <a:pPr algn="just"/>
            <a:r>
              <a:rPr lang="en-US" dirty="0" smtClean="0"/>
              <a:t>This helps the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</a:t>
            </a:r>
            <a:r>
              <a:rPr lang="en-US" dirty="0" smtClean="0"/>
              <a:t> to understand what needs to be done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Increased user involvement in the product even before its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implementation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Since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working model </a:t>
            </a:r>
            <a:r>
              <a:rPr lang="en-US" sz="2200" dirty="0">
                <a:latin typeface="Book Antiqua" pitchFamily="18" charset="0"/>
              </a:rPr>
              <a:t>of the system is displayed, the users get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better understanding </a:t>
            </a:r>
            <a:r>
              <a:rPr lang="en-US" sz="2200" dirty="0">
                <a:latin typeface="Book Antiqua" pitchFamily="18" charset="0"/>
              </a:rPr>
              <a:t>of the system being developed.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Reduces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time and cost </a:t>
            </a:r>
            <a:r>
              <a:rPr lang="en-US" sz="2200" dirty="0">
                <a:latin typeface="Book Antiqua" pitchFamily="18" charset="0"/>
              </a:rPr>
              <a:t>as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defects</a:t>
            </a:r>
            <a:r>
              <a:rPr lang="en-US" sz="2200" dirty="0">
                <a:latin typeface="Book Antiqua" pitchFamily="18" charset="0"/>
              </a:rPr>
              <a:t> can be detected much earlier.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Quicker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user feedback </a:t>
            </a:r>
            <a:r>
              <a:rPr lang="en-US" sz="2200" dirty="0">
                <a:latin typeface="Book Antiqua" pitchFamily="18" charset="0"/>
              </a:rPr>
              <a:t>is available leading to better solutions.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Missing functionality </a:t>
            </a:r>
            <a:r>
              <a:rPr lang="en-US" sz="2200" dirty="0">
                <a:latin typeface="Book Antiqua" pitchFamily="18" charset="0"/>
              </a:rPr>
              <a:t>can be identified easily.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Confusing 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difficult functions </a:t>
            </a:r>
            <a:r>
              <a:rPr lang="en-US" sz="2200" dirty="0">
                <a:latin typeface="Book Antiqua" pitchFamily="18" charset="0"/>
              </a:rPr>
              <a:t>can be identified</a:t>
            </a:r>
            <a:r>
              <a:rPr lang="en-US" sz="2200" dirty="0" smtClean="0"/>
              <a:t>.</a:t>
            </a:r>
          </a:p>
          <a:p>
            <a:pPr algn="just"/>
            <a:r>
              <a:rPr lang="en-US" sz="2200" dirty="0"/>
              <a:t>Users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a feel </a:t>
            </a:r>
            <a:r>
              <a:rPr lang="en-US" sz="2200" dirty="0"/>
              <a:t>for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actual </a:t>
            </a:r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  <a:endParaRPr lang="en-US" sz="2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Developers</a:t>
            </a:r>
            <a:r>
              <a:rPr lang="en-US" sz="2200" dirty="0"/>
              <a:t> get to build something immediately</a:t>
            </a:r>
          </a:p>
          <a:p>
            <a:pPr algn="just"/>
            <a:endParaRPr lang="en-US" sz="2200" dirty="0"/>
          </a:p>
          <a:p>
            <a:pPr algn="just"/>
            <a:endParaRPr lang="en-US" sz="2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6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 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 smtClean="0">
                <a:latin typeface="Book Antiqua" pitchFamily="18" charset="0"/>
              </a:rPr>
              <a:t>Affects the overall s/w quality &amp; long term maintainability</a:t>
            </a:r>
          </a:p>
          <a:p>
            <a:pPr lvl="1" algn="just"/>
            <a:r>
              <a:rPr lang="en-US" sz="2400" dirty="0">
                <a:latin typeface="Book Antiqua" pitchFamily="18" charset="0"/>
              </a:rPr>
              <a:t>Customer gets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partially working version </a:t>
            </a:r>
            <a:r>
              <a:rPr lang="en-US" sz="2400" dirty="0">
                <a:latin typeface="Book Antiqua" pitchFamily="18" charset="0"/>
              </a:rPr>
              <a:t>of the s/w</a:t>
            </a:r>
          </a:p>
          <a:p>
            <a:pPr lvl="1" algn="just"/>
            <a:r>
              <a:rPr lang="en-US" sz="2400" dirty="0">
                <a:latin typeface="Book Antiqua" pitchFamily="18" charset="0"/>
              </a:rPr>
              <a:t>Due to 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rush </a:t>
            </a:r>
            <a:r>
              <a:rPr lang="en-US" sz="2400" dirty="0">
                <a:latin typeface="Book Antiqua" pitchFamily="18" charset="0"/>
              </a:rPr>
              <a:t>to get a working prototype, quality of s/w is </a:t>
            </a:r>
            <a:r>
              <a:rPr lang="en-US" sz="2400" dirty="0" smtClean="0">
                <a:latin typeface="Book Antiqua" pitchFamily="18" charset="0"/>
              </a:rPr>
              <a:t>ignored</a:t>
            </a:r>
            <a:endParaRPr lang="en-US" dirty="0" smtClean="0">
              <a:latin typeface="Book Antiqua" pitchFamily="18" charset="0"/>
            </a:endParaRPr>
          </a:p>
          <a:p>
            <a:r>
              <a:rPr lang="en-US" dirty="0">
                <a:latin typeface="Book Antiqua" pitchFamily="18" charset="0"/>
              </a:rPr>
              <a:t>Developer makes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compromises</a:t>
            </a:r>
            <a:r>
              <a:rPr lang="en-US" dirty="0">
                <a:latin typeface="Book Antiqua" pitchFamily="18" charset="0"/>
              </a:rPr>
              <a:t> on implementation to get the working prototype quickly</a:t>
            </a:r>
          </a:p>
          <a:p>
            <a:pPr lvl="1"/>
            <a:r>
              <a:rPr lang="en-US" sz="2400" dirty="0">
                <a:latin typeface="Book Antiqua" pitchFamily="18" charset="0"/>
              </a:rPr>
              <a:t>He may use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inefficient algorithm</a:t>
            </a:r>
            <a:r>
              <a:rPr lang="en-US" sz="2400" dirty="0">
                <a:latin typeface="Book Antiqua" pitchFamily="18" charset="0"/>
              </a:rPr>
              <a:t>, or programming language for quick demonstration </a:t>
            </a:r>
          </a:p>
          <a:p>
            <a:pPr algn="just"/>
            <a:r>
              <a:rPr lang="en-US" dirty="0"/>
              <a:t>Users may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confused </a:t>
            </a:r>
            <a:r>
              <a:rPr lang="en-US" dirty="0"/>
              <a:t>in the prototypes and actual systems</a:t>
            </a:r>
            <a:r>
              <a:rPr lang="en-US" dirty="0" smtClean="0"/>
              <a:t>.</a:t>
            </a:r>
          </a:p>
          <a:p>
            <a:r>
              <a:rPr lang="en-US" dirty="0"/>
              <a:t>The effort invested in building prototypes may be too much if it is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 monitored </a:t>
            </a:r>
            <a:r>
              <a:rPr lang="en-US" dirty="0"/>
              <a:t>properly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lvl="1"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7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1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Book Antiqua" pitchFamily="18" charset="0"/>
              </a:rPr>
              <a:t> 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	</a:t>
            </a:r>
            <a:r>
              <a:rPr lang="en-US" dirty="0">
                <a:latin typeface="Book Antiqua" pitchFamily="18" charset="0"/>
              </a:rPr>
              <a:t/>
            </a:r>
            <a:br>
              <a:rPr lang="en-US" dirty="0">
                <a:latin typeface="Book Antiqua" pitchFamily="18" charset="0"/>
              </a:rPr>
            </a:br>
            <a:endParaRPr lang="en-US" dirty="0">
              <a:latin typeface="Book Antiqu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Incremental model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also known as Evolutionary model</a:t>
            </a:r>
          </a:p>
          <a:p>
            <a:pPr algn="just"/>
            <a:r>
              <a:rPr lang="en-US" dirty="0" smtClean="0">
                <a:latin typeface="Book Antiqua" pitchFamily="18" charset="0"/>
              </a:rPr>
              <a:t>It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400" dirty="0">
                <a:latin typeface="Book Antiqua" pitchFamily="18" charset="0"/>
              </a:rPr>
              <a:t>is based upon principle of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incremented developments</a:t>
            </a:r>
            <a:r>
              <a:rPr lang="en-US" sz="2400" dirty="0">
                <a:latin typeface="Book Antiqua" pitchFamily="18" charset="0"/>
              </a:rPr>
              <a:t> of the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functional unit </a:t>
            </a:r>
            <a:r>
              <a:rPr lang="en-US" sz="2400" dirty="0">
                <a:latin typeface="Book Antiqua" pitchFamily="18" charset="0"/>
              </a:rPr>
              <a:t>&amp; then integrating it for visible</a:t>
            </a:r>
            <a:r>
              <a:rPr lang="en-US" sz="2400" dirty="0" smtClean="0">
                <a:latin typeface="Book Antiqua" pitchFamily="18" charset="0"/>
              </a:rPr>
              <a:t>.</a:t>
            </a:r>
          </a:p>
          <a:p>
            <a:pPr algn="just"/>
            <a:endParaRPr lang="en-US" sz="2400" dirty="0" smtClean="0">
              <a:latin typeface="Book Antiqua" pitchFamily="18" charset="0"/>
            </a:endParaRPr>
          </a:p>
          <a:p>
            <a:pPr algn="just"/>
            <a:r>
              <a:rPr lang="en-US" sz="2400" dirty="0" smtClean="0">
                <a:latin typeface="Book Antiqua" pitchFamily="18" charset="0"/>
              </a:rPr>
              <a:t>Each </a:t>
            </a:r>
            <a:r>
              <a:rPr lang="en-US" sz="2400" dirty="0">
                <a:latin typeface="Book Antiqua" pitchFamily="18" charset="0"/>
              </a:rPr>
              <a:t>incremental version is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tested individually </a:t>
            </a:r>
            <a:r>
              <a:rPr lang="en-US" sz="2400" dirty="0">
                <a:latin typeface="Book Antiqua" pitchFamily="18" charset="0"/>
              </a:rPr>
              <a:t>before being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integrated</a:t>
            </a:r>
            <a:r>
              <a:rPr lang="en-US" sz="2400" dirty="0">
                <a:latin typeface="Book Antiqua" pitchFamily="18" charset="0"/>
              </a:rPr>
              <a:t> into the system</a:t>
            </a:r>
            <a:r>
              <a:rPr lang="en-US" sz="2400" dirty="0" smtClean="0">
                <a:latin typeface="Book Antiqua" pitchFamily="18" charset="0"/>
              </a:rPr>
              <a:t>.</a:t>
            </a:r>
          </a:p>
          <a:p>
            <a:pPr algn="just"/>
            <a:endParaRPr lang="en-US" sz="2400" dirty="0" smtClean="0">
              <a:latin typeface="Book Antiqua" pitchFamily="18" charset="0"/>
            </a:endParaRPr>
          </a:p>
          <a:p>
            <a:pPr algn="just"/>
            <a:endParaRPr lang="en-US" sz="2400" dirty="0" smtClean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7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 [2]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76400"/>
            <a:ext cx="7162800" cy="4724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5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C R E M E N T A L   M O D E L S  </a:t>
            </a: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[3]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>
                <a:latin typeface="Book Antiqua" pitchFamily="18" charset="0"/>
              </a:rPr>
              <a:t>Software evolves over a period of time</a:t>
            </a:r>
          </a:p>
          <a:p>
            <a:pPr algn="just"/>
            <a:r>
              <a:rPr lang="en-US" sz="2400" dirty="0" smtClean="0">
                <a:latin typeface="Book Antiqua" pitchFamily="18" charset="0"/>
              </a:rPr>
              <a:t>Its an idea of considering 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requirements </a:t>
            </a:r>
            <a:r>
              <a:rPr lang="en-US" sz="2400" dirty="0" smtClean="0">
                <a:latin typeface="Book Antiqua" pitchFamily="18" charset="0"/>
              </a:rPr>
              <a:t>and developing 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implementation </a:t>
            </a:r>
            <a:r>
              <a:rPr lang="en-US" sz="2400" dirty="0" smtClean="0">
                <a:latin typeface="Book Antiqua" pitchFamily="18" charset="0"/>
              </a:rPr>
              <a:t>of system also  called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initial version</a:t>
            </a:r>
          </a:p>
          <a:p>
            <a:pPr algn="just"/>
            <a:endParaRPr lang="en-US" sz="24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pPr algn="just"/>
            <a:r>
              <a:rPr lang="en-US" sz="2400" dirty="0" smtClean="0">
                <a:latin typeface="Book Antiqua" pitchFamily="18" charset="0"/>
              </a:rPr>
              <a:t>Implementation is then discussed with the 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customer</a:t>
            </a:r>
            <a:r>
              <a:rPr lang="en-US" sz="2400" dirty="0" smtClean="0">
                <a:latin typeface="Book Antiqua" pitchFamily="18" charset="0"/>
              </a:rPr>
              <a:t> and his comment are analyzed and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intermediate version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r>
              <a:rPr lang="en-US" sz="2400" dirty="0" smtClean="0">
                <a:latin typeface="Book Antiqua" pitchFamily="18" charset="0"/>
              </a:rPr>
              <a:t>are built and released </a:t>
            </a:r>
          </a:p>
          <a:p>
            <a:pPr algn="just"/>
            <a:endParaRPr lang="en-US" sz="2400" dirty="0" smtClean="0">
              <a:latin typeface="Book Antiqua" pitchFamily="18" charset="0"/>
            </a:endParaRPr>
          </a:p>
          <a:p>
            <a:pPr algn="just"/>
            <a:r>
              <a:rPr lang="en-US" sz="2400" dirty="0" smtClean="0">
                <a:latin typeface="Book Antiqua" pitchFamily="18" charset="0"/>
              </a:rPr>
              <a:t>The implementation </a:t>
            </a:r>
            <a:r>
              <a:rPr lang="en-US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is later further fine tuned </a:t>
            </a:r>
            <a:r>
              <a:rPr lang="en-US" sz="2400" dirty="0" smtClean="0">
                <a:latin typeface="Book Antiqua" pitchFamily="18" charset="0"/>
              </a:rPr>
              <a:t>till customer is happy with the system and the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final version</a:t>
            </a:r>
            <a:r>
              <a:rPr lang="en-US" sz="2400" b="1" dirty="0" smtClean="0">
                <a:latin typeface="Book Antiqua" pitchFamily="18" charset="0"/>
              </a:rPr>
              <a:t> </a:t>
            </a:r>
            <a:r>
              <a:rPr lang="en-US" sz="2400" dirty="0" smtClean="0">
                <a:latin typeface="Book Antiqua" pitchFamily="18" charset="0"/>
              </a:rPr>
              <a:t>is released </a:t>
            </a:r>
            <a:endParaRPr lang="en-US" sz="240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0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Customers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do not have to wait</a:t>
            </a:r>
            <a:r>
              <a:rPr lang="en-US" sz="2200" dirty="0">
                <a:latin typeface="Book Antiqua" pitchFamily="18" charset="0"/>
              </a:rPr>
              <a:t> until the entire s/m is delivered 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The first increment satisfies their most critical requirements so they can use the s/w immediately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Customers can use early increments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prototypes</a:t>
            </a:r>
            <a:r>
              <a:rPr lang="en-US" sz="2200" dirty="0">
                <a:latin typeface="Book Antiqua" pitchFamily="18" charset="0"/>
              </a:rPr>
              <a:t> 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They can gain experience that informs their requirements for later increments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Lower risk </a:t>
            </a:r>
            <a:r>
              <a:rPr lang="en-US" sz="2200" dirty="0">
                <a:latin typeface="Book Antiqua" pitchFamily="18" charset="0"/>
              </a:rPr>
              <a:t>of overall project failure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Core functions will get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testing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Core functions are delivered first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So they will get more </a:t>
            </a:r>
            <a:r>
              <a:rPr lang="en-US" sz="2200" dirty="0" err="1">
                <a:latin typeface="Book Antiqua" pitchFamily="18" charset="0"/>
              </a:rPr>
              <a:t>amt</a:t>
            </a:r>
            <a:r>
              <a:rPr lang="en-US" sz="2200" dirty="0">
                <a:latin typeface="Book Antiqua" pitchFamily="18" charset="0"/>
              </a:rPr>
              <a:t> of testing</a:t>
            </a:r>
          </a:p>
          <a:p>
            <a:r>
              <a:rPr lang="en-US" sz="2200" dirty="0">
                <a:latin typeface="Book Antiqua" pitchFamily="18" charset="0"/>
              </a:rPr>
              <a:t>As the individual module takes place, so final product will contain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limited amount of errors.</a:t>
            </a:r>
          </a:p>
          <a:p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9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sz="2200" dirty="0"/>
              <a:t>Generates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working software </a:t>
            </a:r>
            <a:r>
              <a:rPr lang="en-US" sz="2200" dirty="0"/>
              <a:t>quickly and early during the software life cycle.</a:t>
            </a:r>
          </a:p>
          <a:p>
            <a:pPr algn="just"/>
            <a:r>
              <a:rPr lang="en-US" sz="2200" dirty="0"/>
              <a:t>More </a:t>
            </a:r>
            <a:r>
              <a:rPr lang="en-US" sz="2200" dirty="0" smtClean="0"/>
              <a:t>flexible--</a:t>
            </a:r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costly </a:t>
            </a:r>
            <a:r>
              <a:rPr lang="en-US" sz="2200" dirty="0"/>
              <a:t>to change scope and requirements.</a:t>
            </a:r>
          </a:p>
          <a:p>
            <a:pPr algn="just"/>
            <a:r>
              <a:rPr lang="en-US" sz="2200" dirty="0"/>
              <a:t>Easier 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and debug </a:t>
            </a:r>
            <a:r>
              <a:rPr lang="en-US" sz="2200" dirty="0"/>
              <a:t>during a </a:t>
            </a:r>
            <a:r>
              <a:rPr lang="en-US" sz="2200" dirty="0" smtClean="0"/>
              <a:t>smaller  </a:t>
            </a:r>
            <a:r>
              <a:rPr lang="en-US" sz="2200" dirty="0"/>
              <a:t>iteration.</a:t>
            </a:r>
          </a:p>
          <a:p>
            <a:pPr algn="just"/>
            <a:r>
              <a:rPr lang="en-US" sz="2200" dirty="0" smtClean="0"/>
              <a:t>Each </a:t>
            </a:r>
            <a:r>
              <a:rPr lang="en-US" sz="2200" dirty="0"/>
              <a:t>iteration is an easily managed milestone</a:t>
            </a:r>
            <a:r>
              <a:rPr lang="en-US" sz="2200" dirty="0" smtClean="0"/>
              <a:t>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Lower risk </a:t>
            </a:r>
            <a:r>
              <a:rPr lang="en-US" sz="2200" dirty="0">
                <a:latin typeface="Book Antiqua" pitchFamily="18" charset="0"/>
              </a:rPr>
              <a:t>of overall project failure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Core functions will get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</a:t>
            </a:r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testing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As the individual module takes place, so final product will contain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limited amount of errors.</a:t>
            </a:r>
          </a:p>
          <a:p>
            <a:pPr algn="just"/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2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dirty="0"/>
              <a:t> 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5438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 smtClean="0">
                <a:latin typeface="Book Antiqua" pitchFamily="18" charset="0"/>
              </a:rPr>
              <a:t>It </a:t>
            </a:r>
            <a:r>
              <a:rPr lang="en-US" sz="2200" dirty="0">
                <a:latin typeface="Book Antiqua" pitchFamily="18" charset="0"/>
              </a:rPr>
              <a:t>is only helpful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large </a:t>
            </a:r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software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products </a:t>
            </a:r>
            <a:r>
              <a:rPr lang="en-US" sz="2200" dirty="0">
                <a:latin typeface="Book Antiqua" pitchFamily="18" charset="0"/>
              </a:rPr>
              <a:t>because we can find individual modules for incremental implementation</a:t>
            </a:r>
            <a:r>
              <a:rPr lang="en-US" sz="2200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Increments should be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</a:t>
            </a:r>
            <a:r>
              <a:rPr lang="en-US" sz="2200" dirty="0">
                <a:latin typeface="Book Antiqua" pitchFamily="18" charset="0"/>
              </a:rPr>
              <a:t> &amp; each increments should deliver some </a:t>
            </a:r>
            <a:r>
              <a:rPr lang="en-US" sz="2200" dirty="0" smtClean="0">
                <a:latin typeface="Book Antiqua" pitchFamily="18" charset="0"/>
              </a:rPr>
              <a:t>system </a:t>
            </a:r>
            <a:r>
              <a:rPr lang="en-US" sz="2200" dirty="0">
                <a:latin typeface="Book Antiqua" pitchFamily="18" charset="0"/>
              </a:rPr>
              <a:t>functionality</a:t>
            </a:r>
          </a:p>
          <a:p>
            <a:pPr lvl="1"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Difficult to map</a:t>
            </a:r>
            <a:r>
              <a:rPr lang="en-US" sz="2200" dirty="0">
                <a:latin typeface="Book Antiqua" pitchFamily="18" charset="0"/>
              </a:rPr>
              <a:t> customer requirements into increments of right size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Hard</a:t>
            </a:r>
            <a:r>
              <a:rPr lang="en-US" sz="2200" dirty="0">
                <a:latin typeface="Book Antiqua" pitchFamily="18" charset="0"/>
              </a:rPr>
              <a:t> to identify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common facilities </a:t>
            </a:r>
            <a:r>
              <a:rPr lang="en-US" sz="2200" dirty="0">
                <a:latin typeface="Book Antiqua" pitchFamily="18" charset="0"/>
              </a:rPr>
              <a:t>needed by all increments</a:t>
            </a:r>
          </a:p>
          <a:p>
            <a:pPr lvl="1" algn="just"/>
            <a:r>
              <a:rPr lang="en-US" sz="2200" dirty="0">
                <a:latin typeface="Book Antiqua" pitchFamily="18" charset="0"/>
              </a:rPr>
              <a:t>Requirements are not defined in detail until an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increment is implemented</a:t>
            </a:r>
          </a:p>
          <a:p>
            <a:pPr algn="just"/>
            <a:endParaRPr lang="en-US" sz="2400" dirty="0">
              <a:latin typeface="Book Antiqua" pitchFamily="18" charset="0"/>
            </a:endParaRPr>
          </a:p>
          <a:p>
            <a:pPr marL="0" indent="0" algn="just">
              <a:buNone/>
            </a:pPr>
            <a:r>
              <a:rPr lang="en-US" sz="2400" dirty="0">
                <a:latin typeface="Book Antiqua" pitchFamily="18" charset="0"/>
              </a:rPr>
              <a:t> </a:t>
            </a:r>
          </a:p>
          <a:p>
            <a:pPr marL="0" indent="0" algn="just">
              <a:buNone/>
            </a:pPr>
            <a:endParaRPr lang="en-US" sz="2400" dirty="0">
              <a:latin typeface="Book Antiqua" pitchFamily="18" charset="0"/>
            </a:endParaRPr>
          </a:p>
          <a:p>
            <a:pPr algn="just"/>
            <a:endParaRPr lang="en-US" sz="2400" dirty="0">
              <a:latin typeface="Book Antiqua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0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I N T R O D U C T I O N   T O  S O F T W A R E  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N G I N E </a:t>
            </a: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E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R I N G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lvl="0" algn="just"/>
            <a:endParaRPr lang="en-US" dirty="0" smtClean="0">
              <a:latin typeface="Book Antiqua" pitchFamily="18" charset="0"/>
            </a:endParaRPr>
          </a:p>
          <a:p>
            <a:pPr lvl="0" algn="just"/>
            <a:r>
              <a:rPr lang="en-US" sz="2200" dirty="0" smtClean="0">
                <a:latin typeface="Book Antiqua" pitchFamily="18" charset="0"/>
              </a:rPr>
              <a:t>Software </a:t>
            </a:r>
            <a:r>
              <a:rPr lang="en-US" sz="2200" dirty="0">
                <a:latin typeface="Book Antiqua" pitchFamily="18" charset="0"/>
              </a:rPr>
              <a:t>engineering principles use two important techniques to reduce problem complexity</a:t>
            </a:r>
            <a:r>
              <a:rPr lang="en-US" sz="2200" dirty="0" smtClean="0">
                <a:latin typeface="Book Antiqua" pitchFamily="18" charset="0"/>
              </a:rPr>
              <a:t>:</a:t>
            </a:r>
          </a:p>
          <a:p>
            <a:pPr lvl="0" algn="just"/>
            <a:endParaRPr lang="en-US" sz="2200" dirty="0" smtClean="0">
              <a:latin typeface="Book Antiqua" pitchFamily="18" charset="0"/>
            </a:endParaRPr>
          </a:p>
          <a:p>
            <a:pPr marL="822960" lvl="1" indent="-457200" algn="just">
              <a:buFont typeface="+mj-lt"/>
              <a:buAutoNum type="arabicPeriod"/>
            </a:pPr>
            <a:r>
              <a:rPr lang="en-US" sz="2000" b="1" dirty="0" smtClean="0">
                <a:latin typeface="Book Antiqua" pitchFamily="18" charset="0"/>
              </a:rPr>
              <a:t>Abstraction </a:t>
            </a:r>
            <a:endParaRPr lang="en-US" sz="2000" dirty="0" smtClean="0">
              <a:latin typeface="Book Antiqua" pitchFamily="18" charset="0"/>
            </a:endParaRPr>
          </a:p>
          <a:p>
            <a:pPr marL="822960" lvl="1" indent="-457200" algn="just">
              <a:buFont typeface="+mj-lt"/>
              <a:buAutoNum type="arabicPeriod"/>
            </a:pPr>
            <a:r>
              <a:rPr lang="en-US" sz="2000" b="1" dirty="0" smtClean="0">
                <a:latin typeface="Book Antiqua" pitchFamily="18" charset="0"/>
              </a:rPr>
              <a:t>Decomposition</a:t>
            </a:r>
            <a:endParaRPr lang="en-US" sz="2000" dirty="0" smtClean="0">
              <a:latin typeface="Book Antiqua" pitchFamily="18" charset="0"/>
            </a:endParaRPr>
          </a:p>
          <a:p>
            <a:pPr algn="just"/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0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Mostly such model is used in web applications and product based companies.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6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09800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P I R A L   M O D E L </a:t>
            </a:r>
            <a:endParaRPr lang="en-US" sz="3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4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 S P I R A L   M O D E L </a:t>
            </a: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04" y="1600200"/>
            <a:ext cx="6186096" cy="487362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3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[2]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sz="2400" dirty="0">
                <a:latin typeface="Book Antiqua" pitchFamily="18" charset="0"/>
              </a:rPr>
              <a:t>This model contains the elements from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all the other life cycle model </a:t>
            </a:r>
            <a:r>
              <a:rPr lang="en-US" sz="2400" dirty="0">
                <a:latin typeface="Book Antiqua" pitchFamily="18" charset="0"/>
              </a:rPr>
              <a:t>along with the necessary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risks involves </a:t>
            </a:r>
            <a:r>
              <a:rPr lang="en-US" sz="2400" dirty="0">
                <a:latin typeface="Book Antiqua" pitchFamily="18" charset="0"/>
              </a:rPr>
              <a:t>in each of the developmental phase. </a:t>
            </a:r>
            <a:endParaRPr lang="en-US" sz="2400" dirty="0" smtClean="0">
              <a:latin typeface="Book Antiqua" pitchFamily="18" charset="0"/>
            </a:endParaRPr>
          </a:p>
          <a:p>
            <a:pPr algn="just"/>
            <a:r>
              <a:rPr lang="en-US" sz="2400" dirty="0" smtClean="0">
                <a:latin typeface="Book Antiqua" pitchFamily="18" charset="0"/>
              </a:rPr>
              <a:t>So </a:t>
            </a:r>
            <a:r>
              <a:rPr lang="en-US" sz="2400" dirty="0">
                <a:latin typeface="Book Antiqua" pitchFamily="18" charset="0"/>
              </a:rPr>
              <a:t>it is called as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meta model</a:t>
            </a:r>
            <a:r>
              <a:rPr lang="en-US" sz="2400" dirty="0">
                <a:latin typeface="Book Antiqua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fld id="{AF4C0EE7-775B-4996-A864-AB1F60BA18B3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2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[3]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The spiral model 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risk-driven</a:t>
            </a:r>
            <a:r>
              <a:rPr lang="en-US" sz="2200" dirty="0">
                <a:latin typeface="Book Antiqua" pitchFamily="18" charset="0"/>
              </a:rPr>
              <a:t> where the process is represented as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</a:t>
            </a:r>
            <a:r>
              <a:rPr lang="en-US" sz="2200" dirty="0">
                <a:latin typeface="Book Antiqua" pitchFamily="18" charset="0"/>
              </a:rPr>
              <a:t> </a:t>
            </a:r>
            <a:r>
              <a:rPr lang="en-US" sz="2200" dirty="0" smtClean="0">
                <a:latin typeface="Book Antiqua" pitchFamily="18" charset="0"/>
              </a:rPr>
              <a:t>rather than </a:t>
            </a:r>
            <a:r>
              <a:rPr lang="en-US" sz="2200" dirty="0">
                <a:latin typeface="Book Antiqua" pitchFamily="18" charset="0"/>
              </a:rPr>
              <a:t>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sequence </a:t>
            </a:r>
            <a:r>
              <a:rPr lang="en-US" sz="2200" dirty="0">
                <a:latin typeface="Book Antiqua" pitchFamily="18" charset="0"/>
              </a:rPr>
              <a:t>of activities.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It </a:t>
            </a:r>
            <a:r>
              <a:rPr lang="en-US" sz="2200" dirty="0">
                <a:latin typeface="Book Antiqua" pitchFamily="18" charset="0"/>
              </a:rPr>
              <a:t>was designed to include the best features from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waterfall</a:t>
            </a:r>
            <a:r>
              <a:rPr lang="en-US" sz="2200" dirty="0">
                <a:latin typeface="Book Antiqua" pitchFamily="18" charset="0"/>
              </a:rPr>
              <a:t> and </a:t>
            </a:r>
            <a:r>
              <a:rPr lang="en-US" sz="2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prototyping</a:t>
            </a:r>
            <a:r>
              <a:rPr lang="en-US" sz="2200" dirty="0" smtClean="0">
                <a:latin typeface="Book Antiqua" pitchFamily="18" charset="0"/>
              </a:rPr>
              <a:t> models</a:t>
            </a:r>
            <a:r>
              <a:rPr lang="en-US" sz="2200" dirty="0">
                <a:latin typeface="Book Antiqua" pitchFamily="18" charset="0"/>
              </a:rPr>
              <a:t>, and introduces a new component;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risk-assessment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Each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loop</a:t>
            </a:r>
            <a:r>
              <a:rPr lang="en-US" sz="2200" dirty="0">
                <a:latin typeface="Book Antiqua" pitchFamily="18" charset="0"/>
              </a:rPr>
              <a:t> in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spiral</a:t>
            </a:r>
            <a:r>
              <a:rPr lang="en-US" sz="2200" dirty="0">
                <a:latin typeface="Book Antiqua" pitchFamily="18" charset="0"/>
              </a:rPr>
              <a:t> represents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phase</a:t>
            </a:r>
            <a:r>
              <a:rPr lang="en-US" sz="2200" dirty="0" smtClean="0">
                <a:latin typeface="Book Antiqua" pitchFamily="18" charset="0"/>
              </a:rPr>
              <a:t>.</a:t>
            </a:r>
            <a:endParaRPr lang="en-US" sz="2200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3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P I R A L   M O D E L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[3]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Book Antiqua" pitchFamily="18" charset="0"/>
              </a:rPr>
              <a:t>Thus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first</a:t>
            </a:r>
            <a:r>
              <a:rPr lang="en-US" sz="2200" dirty="0">
                <a:latin typeface="Book Antiqua" pitchFamily="18" charset="0"/>
              </a:rPr>
              <a:t> loop might be concerned with system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feasibility</a:t>
            </a:r>
            <a:r>
              <a:rPr lang="en-US" sz="2200" dirty="0">
                <a:latin typeface="Book Antiqua" pitchFamily="18" charset="0"/>
              </a:rPr>
              <a:t>,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next loop </a:t>
            </a:r>
            <a:r>
              <a:rPr lang="en-US" sz="2200" dirty="0">
                <a:latin typeface="Book Antiqua" pitchFamily="18" charset="0"/>
              </a:rPr>
              <a:t>might be concerned with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requirements definition</a:t>
            </a:r>
            <a:r>
              <a:rPr lang="en-US" sz="2200" dirty="0">
                <a:latin typeface="Book Antiqua" pitchFamily="18" charset="0"/>
              </a:rPr>
              <a:t>, the </a:t>
            </a:r>
            <a:r>
              <a:rPr lang="en-US" sz="2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next loop </a:t>
            </a:r>
            <a:r>
              <a:rPr lang="en-US" sz="2200" dirty="0">
                <a:latin typeface="Book Antiqua" pitchFamily="18" charset="0"/>
              </a:rPr>
              <a:t>with system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design</a:t>
            </a:r>
            <a:r>
              <a:rPr lang="en-US" sz="2200" dirty="0">
                <a:latin typeface="Book Antiqua" pitchFamily="18" charset="0"/>
              </a:rPr>
              <a:t>, and so on.</a:t>
            </a:r>
          </a:p>
          <a:p>
            <a:pPr algn="just"/>
            <a:endParaRPr lang="en-US" sz="2200" dirty="0" smtClean="0"/>
          </a:p>
          <a:p>
            <a:pPr algn="just"/>
            <a:r>
              <a:rPr lang="en-US" sz="2200" dirty="0" smtClean="0"/>
              <a:t>The </a:t>
            </a:r>
            <a:r>
              <a:rPr lang="en-US" sz="2200" dirty="0"/>
              <a:t>representation of this model looks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spiral </a:t>
            </a:r>
            <a:r>
              <a:rPr lang="en-US" sz="2200" dirty="0"/>
              <a:t>with many loops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No: of loops </a:t>
            </a:r>
            <a:r>
              <a:rPr lang="en-US" sz="2200" dirty="0"/>
              <a:t>in the model is not fixed</a:t>
            </a:r>
          </a:p>
          <a:p>
            <a:pPr lvl="1" algn="just"/>
            <a:r>
              <a:rPr lang="en-US" sz="2200" dirty="0"/>
              <a:t>Varies from project to </a:t>
            </a:r>
            <a:r>
              <a:rPr lang="en-US" sz="2200" dirty="0" smtClean="0"/>
              <a:t>project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1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S  O F  S P I R A L  M O D E L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latin typeface="Book Antiqua" pitchFamily="18" charset="0"/>
              </a:rPr>
              <a:t>Each phase in the spiral model is split into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4 quadrants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Objective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setting</a:t>
            </a:r>
          </a:p>
          <a:p>
            <a:pPr lvl="1" algn="just"/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assessment and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reduction</a:t>
            </a:r>
          </a:p>
          <a:p>
            <a:pPr lvl="1" algn="just"/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Development and validation</a:t>
            </a:r>
          </a:p>
          <a:p>
            <a:pPr lvl="1" algn="just"/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Planning</a:t>
            </a:r>
            <a:endParaRPr lang="en-US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H A S E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  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F 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S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I R A L 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M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D E 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00200"/>
            <a:ext cx="6553200" cy="4873625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4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– 1:  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O B J E C T I V E  S E T </a:t>
            </a:r>
            <a:r>
              <a:rPr lang="en-US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T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N G</a:t>
            </a:r>
            <a:endParaRPr lang="en-US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objectives</a:t>
            </a:r>
            <a:r>
              <a:rPr lang="en-US" dirty="0">
                <a:latin typeface="Book Antiqua" pitchFamily="18" charset="0"/>
              </a:rPr>
              <a:t> and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risks</a:t>
            </a:r>
            <a:r>
              <a:rPr lang="en-US" dirty="0">
                <a:latin typeface="Book Antiqua" pitchFamily="18" charset="0"/>
              </a:rPr>
              <a:t> for that phase of the project </a:t>
            </a:r>
            <a:r>
              <a:rPr lang="en-US" dirty="0" smtClean="0">
                <a:latin typeface="Book Antiqua" pitchFamily="18" charset="0"/>
              </a:rPr>
              <a:t>are defined</a:t>
            </a:r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 2:  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I S K   A S </a:t>
            </a:r>
            <a:r>
              <a:rPr lang="en-US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E S </a:t>
            </a:r>
            <a:r>
              <a:rPr lang="en-US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S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M E N T  A N D </a:t>
            </a:r>
            <a:b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E D U C T I O N</a:t>
            </a:r>
            <a:endParaRPr lang="en-US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For each of the identified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project risks</a:t>
            </a:r>
            <a:r>
              <a:rPr lang="en-US" dirty="0">
                <a:latin typeface="Book Antiqua" pitchFamily="18" charset="0"/>
              </a:rPr>
              <a:t>, </a:t>
            </a:r>
            <a:r>
              <a:rPr lang="en-US" dirty="0" smtClean="0">
                <a:latin typeface="Book Antiqua" pitchFamily="18" charset="0"/>
              </a:rPr>
              <a:t>a detailed </a:t>
            </a:r>
            <a:r>
              <a:rPr lang="en-US" dirty="0">
                <a:latin typeface="Book Antiqua" pitchFamily="18" charset="0"/>
              </a:rPr>
              <a:t>analysis is conducted, and steps are taken to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reduce the risk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.</a:t>
            </a:r>
          </a:p>
          <a:p>
            <a:pPr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For example, </a:t>
            </a:r>
            <a:r>
              <a:rPr lang="en-US" dirty="0" smtClean="0">
                <a:latin typeface="Book Antiqua" pitchFamily="18" charset="0"/>
              </a:rPr>
              <a:t>if there’s </a:t>
            </a:r>
            <a:r>
              <a:rPr lang="en-US" dirty="0">
                <a:latin typeface="Book Antiqua" pitchFamily="18" charset="0"/>
              </a:rPr>
              <a:t>a risk that the requirements are inappropriate,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dirty="0">
                <a:latin typeface="Book Antiqua" pitchFamily="18" charset="0"/>
              </a:rPr>
              <a:t> may be developed.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5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spcBef>
                <a:spcPct val="0"/>
              </a:spcBef>
            </a:pP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ABSTRACTION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 </a:t>
            </a:r>
            <a:br>
              <a:rPr lang="en-US" sz="2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>
            <a:normAutofit/>
          </a:bodyPr>
          <a:lstStyle/>
          <a:p>
            <a:pPr lvl="0" algn="just"/>
            <a:r>
              <a:rPr lang="en-US" sz="2200" dirty="0" smtClean="0">
                <a:latin typeface="Book Antiqua" pitchFamily="18" charset="0"/>
              </a:rPr>
              <a:t>The </a:t>
            </a:r>
            <a:r>
              <a:rPr lang="en-US" sz="2200" b="1" dirty="0">
                <a:latin typeface="Book Antiqua" pitchFamily="18" charset="0"/>
              </a:rPr>
              <a:t>principle of abstraction</a:t>
            </a:r>
            <a:r>
              <a:rPr lang="en-US" sz="2200" dirty="0">
                <a:latin typeface="Book Antiqua" pitchFamily="18" charset="0"/>
              </a:rPr>
              <a:t> implies that a problem can be simplified by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omitting irrelevant</a:t>
            </a:r>
            <a:r>
              <a:rPr lang="en-US" sz="2200" dirty="0">
                <a:latin typeface="Book Antiqua" pitchFamily="18" charset="0"/>
              </a:rPr>
              <a:t> details. </a:t>
            </a:r>
            <a:endParaRPr lang="en-US" sz="2200" dirty="0" smtClean="0">
              <a:latin typeface="Book Antiqua" pitchFamily="18" charset="0"/>
            </a:endParaRPr>
          </a:p>
          <a:p>
            <a:pPr lvl="0" algn="just"/>
            <a:r>
              <a:rPr lang="en-US" sz="2200" dirty="0" smtClean="0">
                <a:latin typeface="Book Antiqua" pitchFamily="18" charset="0"/>
              </a:rPr>
              <a:t>In </a:t>
            </a:r>
            <a:r>
              <a:rPr lang="en-US" sz="2200" dirty="0">
                <a:latin typeface="Book Antiqua" pitchFamily="18" charset="0"/>
              </a:rPr>
              <a:t>other words, the main purpose of abstraction is to consider only those aspects of the problem that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relevant</a:t>
            </a:r>
            <a:r>
              <a:rPr lang="en-US" sz="2200" dirty="0">
                <a:latin typeface="Book Antiqua" pitchFamily="18" charset="0"/>
              </a:rPr>
              <a:t> for certain purpose and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suppress</a:t>
            </a:r>
            <a:r>
              <a:rPr lang="en-US" sz="2200" dirty="0">
                <a:latin typeface="Book Antiqua" pitchFamily="18" charset="0"/>
              </a:rPr>
              <a:t> other aspects that are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not relevant </a:t>
            </a:r>
            <a:r>
              <a:rPr lang="en-US" sz="2200" dirty="0">
                <a:latin typeface="Book Antiqua" pitchFamily="18" charset="0"/>
              </a:rPr>
              <a:t>for the given purpose. 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Once the simpler problem is solved, then the omitted details can be taken into consideration to solve the next lower level abstraction, and so on</a:t>
            </a:r>
            <a:r>
              <a:rPr lang="en-US" sz="2200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 smtClean="0">
                <a:latin typeface="Book Antiqua" pitchFamily="18" charset="0"/>
              </a:rPr>
              <a:t> </a:t>
            </a:r>
            <a:r>
              <a:rPr lang="en-US" sz="2200" dirty="0">
                <a:latin typeface="Book Antiqua" pitchFamily="18" charset="0"/>
              </a:rPr>
              <a:t>Abstraction is a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powerful way </a:t>
            </a:r>
            <a:r>
              <a:rPr lang="en-US" sz="2200" dirty="0">
                <a:latin typeface="Book Antiqua" pitchFamily="18" charset="0"/>
              </a:rPr>
              <a:t>of reducing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complexity</a:t>
            </a:r>
            <a:r>
              <a:rPr lang="en-US" sz="2200" dirty="0">
                <a:latin typeface="Book Antiqua" pitchFamily="18" charset="0"/>
              </a:rPr>
              <a:t> of the problem.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4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3 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:  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E V E L O P M E N T  A N D </a:t>
            </a:r>
            <a:b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</a:b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V A L I D A T I O N</a:t>
            </a:r>
            <a:endParaRPr lang="en-US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After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evaluation</a:t>
            </a:r>
            <a:r>
              <a:rPr lang="en-US" dirty="0">
                <a:latin typeface="Book Antiqua" pitchFamily="18" charset="0"/>
              </a:rPr>
              <a:t>,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process model </a:t>
            </a:r>
            <a:r>
              <a:rPr lang="en-US" dirty="0">
                <a:latin typeface="Book Antiqua" pitchFamily="18" charset="0"/>
              </a:rPr>
              <a:t>for </a:t>
            </a:r>
            <a:r>
              <a:rPr lang="en-US" dirty="0" smtClean="0">
                <a:latin typeface="Book Antiqua" pitchFamily="18" charset="0"/>
              </a:rPr>
              <a:t>the system </a:t>
            </a:r>
            <a:r>
              <a:rPr lang="en-US" dirty="0">
                <a:latin typeface="Book Antiqua" pitchFamily="18" charset="0"/>
              </a:rPr>
              <a:t>is chosen</a:t>
            </a:r>
            <a:r>
              <a:rPr lang="en-US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dirty="0" smtClean="0">
                <a:latin typeface="Book Antiqua" pitchFamily="18" charset="0"/>
              </a:rPr>
              <a:t> </a:t>
            </a:r>
            <a:r>
              <a:rPr lang="en-US" dirty="0">
                <a:latin typeface="Book Antiqua" pitchFamily="18" charset="0"/>
              </a:rPr>
              <a:t>So if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is expected </a:t>
            </a:r>
            <a:r>
              <a:rPr lang="en-US" dirty="0">
                <a:latin typeface="Book Antiqua" pitchFamily="18" charset="0"/>
              </a:rPr>
              <a:t>in the user interface then we must 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  <a:r>
              <a:rPr lang="en-US" dirty="0" smtClean="0">
                <a:latin typeface="Book Antiqua" pitchFamily="18" charset="0"/>
              </a:rPr>
              <a:t> the </a:t>
            </a:r>
            <a:r>
              <a:rPr lang="en-US" dirty="0">
                <a:latin typeface="Book Antiqua" pitchFamily="18" charset="0"/>
              </a:rPr>
              <a:t>user interface</a:t>
            </a:r>
            <a:r>
              <a:rPr lang="en-US" dirty="0" smtClean="0">
                <a:latin typeface="Book Antiqua" pitchFamily="18" charset="0"/>
              </a:rPr>
              <a:t>.</a:t>
            </a:r>
          </a:p>
          <a:p>
            <a:pPr algn="just"/>
            <a:r>
              <a:rPr lang="en-US" dirty="0" smtClean="0">
                <a:latin typeface="Book Antiqua" pitchFamily="18" charset="0"/>
              </a:rPr>
              <a:t> </a:t>
            </a:r>
            <a:endParaRPr lang="en-US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7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724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Q U A D R A N T  4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: 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P L A N </a:t>
            </a:r>
            <a:r>
              <a:rPr lang="en-US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N</a:t>
            </a:r>
            <a:r>
              <a:rPr lang="en-US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 I N G</a:t>
            </a:r>
            <a:endParaRPr lang="en-US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4873752"/>
          </a:xfrm>
        </p:spPr>
        <p:txBody>
          <a:bodyPr/>
          <a:lstStyle/>
          <a:p>
            <a:pPr algn="just"/>
            <a:r>
              <a:rPr lang="en-US" dirty="0">
                <a:latin typeface="Book Antiqua" pitchFamily="18" charset="0"/>
              </a:rPr>
              <a:t>The project is </a:t>
            </a:r>
            <a:r>
              <a:rPr lang="en-US" dirty="0">
                <a:solidFill>
                  <a:srgbClr val="FF0000"/>
                </a:solidFill>
                <a:latin typeface="Book Antiqua" pitchFamily="18" charset="0"/>
              </a:rPr>
              <a:t>reviewed</a:t>
            </a:r>
            <a:r>
              <a:rPr lang="en-US" dirty="0">
                <a:latin typeface="Book Antiqua" pitchFamily="18" charset="0"/>
              </a:rPr>
              <a:t> and a decision is made whether to </a:t>
            </a:r>
            <a:r>
              <a:rPr lang="en-US" dirty="0" smtClean="0">
                <a:latin typeface="Book Antiqua" pitchFamily="18" charset="0"/>
              </a:rPr>
              <a:t>continue with </a:t>
            </a:r>
            <a:r>
              <a:rPr lang="en-US" dirty="0">
                <a:latin typeface="Book Antiqua" pitchFamily="18" charset="0"/>
              </a:rPr>
              <a:t>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further loop </a:t>
            </a:r>
            <a:r>
              <a:rPr lang="en-US" dirty="0">
                <a:latin typeface="Book Antiqua" pitchFamily="18" charset="0"/>
              </a:rPr>
              <a:t>or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3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R I S K  H A N D L I N G  I N  S P I R A L   M O D E L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37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 smtClean="0">
                <a:latin typeface="Book Antiqua" pitchFamily="18" charset="0"/>
              </a:rPr>
              <a:t>Risk is an adverse circumstance that hamper the successful completion of the s/w project</a:t>
            </a:r>
          </a:p>
          <a:p>
            <a:pPr lvl="1" algn="just"/>
            <a:r>
              <a:rPr lang="en-US" sz="2400" dirty="0" err="1">
                <a:latin typeface="Book Antiqua" pitchFamily="18" charset="0"/>
              </a:rPr>
              <a:t>Eg</a:t>
            </a:r>
            <a:r>
              <a:rPr lang="en-US" sz="2400" dirty="0">
                <a:latin typeface="Book Antiqua" pitchFamily="18" charset="0"/>
              </a:rPr>
              <a:t>: accessing data from a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remote database </a:t>
            </a:r>
            <a:r>
              <a:rPr lang="en-US" sz="2400" dirty="0">
                <a:latin typeface="Book Antiqua" pitchFamily="18" charset="0"/>
              </a:rPr>
              <a:t>is too slow</a:t>
            </a:r>
          </a:p>
          <a:p>
            <a:pPr lvl="1" algn="just"/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Solution</a:t>
            </a:r>
          </a:p>
          <a:p>
            <a:pPr lvl="2" algn="just"/>
            <a:r>
              <a:rPr lang="en-US" sz="2400" dirty="0">
                <a:latin typeface="Book Antiqua" pitchFamily="18" charset="0"/>
              </a:rPr>
              <a:t>Build a prototype of data access subsystem &amp; experiment it with exact access rate</a:t>
            </a:r>
          </a:p>
          <a:p>
            <a:pPr lvl="2" algn="just"/>
            <a:r>
              <a:rPr lang="en-US" sz="2400" dirty="0">
                <a:latin typeface="Book Antiqua" pitchFamily="18" charset="0"/>
              </a:rPr>
              <a:t>Implement a caching scheme or faster communication scheme to overcome the risk</a:t>
            </a:r>
            <a:r>
              <a:rPr lang="en-US" sz="2400" dirty="0" smtClean="0">
                <a:latin typeface="Book Antiqua" pitchFamily="18" charset="0"/>
              </a:rPr>
              <a:t>’</a:t>
            </a:r>
            <a:endParaRPr lang="en-US" dirty="0" smtClean="0">
              <a:latin typeface="Book Antiqua" pitchFamily="18" charset="0"/>
            </a:endParaRPr>
          </a:p>
          <a:p>
            <a:pPr algn="just"/>
            <a:r>
              <a:rPr lang="en-US" dirty="0">
                <a:latin typeface="Book Antiqua" pitchFamily="18" charset="0"/>
              </a:rPr>
              <a:t>Risk resolution can be done by using a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prototype</a:t>
            </a:r>
          </a:p>
          <a:p>
            <a:pPr algn="just"/>
            <a:r>
              <a:rPr lang="en-US" dirty="0">
                <a:latin typeface="Book Antiqua" pitchFamily="18" charset="0"/>
              </a:rPr>
              <a:t>Prototype help in evaluating the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pros &amp; cons of a solution </a:t>
            </a:r>
            <a:r>
              <a:rPr lang="en-US" dirty="0">
                <a:latin typeface="Book Antiqua" pitchFamily="18" charset="0"/>
              </a:rPr>
              <a:t>in a faster &amp; inexpensive manner</a:t>
            </a:r>
          </a:p>
          <a:p>
            <a:pPr algn="just"/>
            <a:r>
              <a:rPr lang="en-US" dirty="0">
                <a:latin typeface="Book Antiqua" pitchFamily="18" charset="0"/>
              </a:rPr>
              <a:t>Spiral model cope up with risks by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building a prototype </a:t>
            </a:r>
            <a:r>
              <a:rPr lang="en-US" dirty="0">
                <a:latin typeface="Book Antiqua" pitchFamily="18" charset="0"/>
              </a:rPr>
              <a:t>in each phase</a:t>
            </a:r>
          </a:p>
          <a:p>
            <a:pPr algn="just"/>
            <a:endParaRPr lang="en-US" sz="2200" dirty="0" smtClean="0">
              <a:latin typeface="Book Antiqua" pitchFamily="18" charset="0"/>
            </a:endParaRPr>
          </a:p>
          <a:p>
            <a:pPr lvl="2" algn="just"/>
            <a:endParaRPr lang="en-US" sz="2200" dirty="0">
              <a:latin typeface="Book Antiqua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87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772400" cy="4873752"/>
          </a:xfrm>
        </p:spPr>
        <p:txBody>
          <a:bodyPr/>
          <a:lstStyle/>
          <a:p>
            <a:pPr algn="just"/>
            <a:r>
              <a:rPr lang="en-US" sz="2200" dirty="0">
                <a:latin typeface="Book Antiqua" pitchFamily="18" charset="0"/>
              </a:rPr>
              <a:t>Changing requirements can be accommodated.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Allows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extensive</a:t>
            </a:r>
            <a:r>
              <a:rPr lang="en-US" sz="2200" dirty="0">
                <a:latin typeface="Book Antiqua" pitchFamily="18" charset="0"/>
              </a:rPr>
              <a:t> use of prototypes.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Requirements can be captured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more accurately</a:t>
            </a:r>
            <a:r>
              <a:rPr lang="en-US" sz="2200" dirty="0"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Users see the system early.</a:t>
            </a:r>
          </a:p>
          <a:p>
            <a:pPr algn="just"/>
            <a:r>
              <a:rPr lang="en-US" sz="2200" dirty="0">
                <a:latin typeface="Book Antiqua" pitchFamily="18" charset="0"/>
              </a:rPr>
              <a:t>Development can be divided into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smaller parts </a:t>
            </a:r>
            <a:r>
              <a:rPr lang="en-US" sz="2200" dirty="0">
                <a:latin typeface="Book Antiqua" pitchFamily="18" charset="0"/>
              </a:rPr>
              <a:t>and the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risky parts </a:t>
            </a:r>
            <a:r>
              <a:rPr lang="en-US" sz="2200" dirty="0">
                <a:latin typeface="Book Antiqua" pitchFamily="18" charset="0"/>
              </a:rPr>
              <a:t>can be developed earlier which helps in better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itchFamily="18" charset="0"/>
              </a:rPr>
              <a:t>risk management</a:t>
            </a:r>
            <a:r>
              <a:rPr lang="en-US" sz="2200" dirty="0" smtClean="0">
                <a:solidFill>
                  <a:srgbClr val="FF0000"/>
                </a:solidFill>
                <a:latin typeface="Book Antiqua" pitchFamily="18" charset="0"/>
              </a:rPr>
              <a:t>.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powerful </a:t>
            </a:r>
            <a:r>
              <a:rPr lang="en-US" sz="2200" dirty="0"/>
              <a:t>than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 model</a:t>
            </a:r>
          </a:p>
          <a:p>
            <a:pPr algn="just"/>
            <a:r>
              <a:rPr lang="en-US" sz="2200" dirty="0"/>
              <a:t>Risks are resolved by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building prototype </a:t>
            </a:r>
            <a:r>
              <a:rPr lang="en-US" sz="2200" dirty="0"/>
              <a:t>before actual development starts</a:t>
            </a:r>
          </a:p>
          <a:p>
            <a:pPr algn="just"/>
            <a:endParaRPr lang="en-US" sz="2200" dirty="0">
              <a:solidFill>
                <a:srgbClr val="FF0000"/>
              </a:solidFill>
              <a:latin typeface="Book Antiqua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0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itchFamily="34" charset="0"/>
              </a:rPr>
              <a:t>D I S A D V A N T A G E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696200" cy="487375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dirty="0"/>
              <a:t>Management is more complex.</a:t>
            </a:r>
          </a:p>
          <a:p>
            <a:pPr algn="just"/>
            <a:r>
              <a:rPr lang="en-US" sz="2200" dirty="0"/>
              <a:t>End of the project may not be known early.</a:t>
            </a:r>
          </a:p>
          <a:p>
            <a:pPr algn="just"/>
            <a:r>
              <a:rPr lang="en-US" sz="2200" dirty="0"/>
              <a:t>Not suitable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small or low risk projects </a:t>
            </a:r>
            <a:r>
              <a:rPr lang="en-US" sz="2200" dirty="0"/>
              <a:t>and could be expensive for small projects.</a:t>
            </a:r>
          </a:p>
          <a:p>
            <a:pPr algn="just"/>
            <a:r>
              <a:rPr lang="en-US" sz="2200" dirty="0"/>
              <a:t>Process is complex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Spiral </a:t>
            </a:r>
            <a:r>
              <a:rPr lang="en-US" sz="2200" dirty="0"/>
              <a:t>may go on indefinitely.</a:t>
            </a:r>
          </a:p>
          <a:p>
            <a:pPr algn="just"/>
            <a:r>
              <a:rPr lang="en-US" sz="2200" dirty="0"/>
              <a:t>Large number of intermediate stages requires excessive documentation</a:t>
            </a:r>
            <a:r>
              <a:rPr lang="en-US" sz="2200" dirty="0" smtClean="0"/>
              <a:t>.</a:t>
            </a:r>
          </a:p>
          <a:p>
            <a:pPr algn="just"/>
            <a:r>
              <a:rPr lang="en-US" sz="2200" dirty="0" smtClean="0"/>
              <a:t>More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complicated phase </a:t>
            </a:r>
            <a:r>
              <a:rPr lang="en-US" sz="2200" dirty="0"/>
              <a:t>structure</a:t>
            </a:r>
          </a:p>
          <a:p>
            <a:pPr algn="just"/>
            <a:r>
              <a:rPr lang="en-US" sz="2200" dirty="0"/>
              <a:t>Project team must have knowledgeable &amp; experienced staff</a:t>
            </a:r>
          </a:p>
          <a:p>
            <a:pPr algn="just"/>
            <a:r>
              <a:rPr lang="en-US" sz="2200" dirty="0"/>
              <a:t>Not suitable for </a:t>
            </a:r>
            <a:r>
              <a:rPr lang="en-US" sz="2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outsourced</a:t>
            </a:r>
            <a:r>
              <a:rPr lang="en-US" sz="2200" dirty="0"/>
              <a:t> project</a:t>
            </a:r>
          </a:p>
          <a:p>
            <a:pPr lvl="1" algn="just"/>
            <a:r>
              <a:rPr lang="en-US" sz="2200" dirty="0"/>
              <a:t>Coz risks need to be continually assessed</a:t>
            </a:r>
          </a:p>
          <a:p>
            <a:endParaRPr lang="en-US" sz="2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3570A01-ABA5-471D-9C6E-F7870330B467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3436</TotalTime>
  <Words>5101</Words>
  <Application>Microsoft Office PowerPoint</Application>
  <PresentationFormat>On-screen Show (4:3)</PresentationFormat>
  <Paragraphs>631</Paragraphs>
  <Slides>94</Slides>
  <Notes>0</Notes>
  <HiddenSlides>2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5" baseType="lpstr">
      <vt:lpstr>Oriel</vt:lpstr>
      <vt:lpstr>S O F T W A R E   E N G I N E E R I N G   A N D     P R O J E C T   M A N A G E M E N T </vt:lpstr>
      <vt:lpstr>C O U R S E   O B J E C T I V E S</vt:lpstr>
      <vt:lpstr>M O D U L E - I</vt:lpstr>
      <vt:lpstr>1.1   I N T R O D U C T I O N   T O  S O F T W A R E    E N G I N E E R I N G</vt:lpstr>
      <vt:lpstr>D O C U M E N T A T I O N   M A N U A L S</vt:lpstr>
      <vt:lpstr>I N T R O D U C T I O N   T O  S O F T W A R E    E N G I N E E R I N G</vt:lpstr>
      <vt:lpstr>I N T R O D U C T I O N   T O  S O F T W A R E   E N G I N E E R I N G</vt:lpstr>
      <vt:lpstr>I N T R O D U C T I O N   T O  S O F T W A R E   E N G I N E E R I N G</vt:lpstr>
      <vt:lpstr>ABSTRACTION  </vt:lpstr>
      <vt:lpstr>DECOMPOSITION </vt:lpstr>
      <vt:lpstr>DECOMPOSITION [2]</vt:lpstr>
      <vt:lpstr>W H Y  T H E  N E E D   O F   S O F T W A R E   E N G I N E E R I N G </vt:lpstr>
      <vt:lpstr>S O F T W A R E   C R I S I S</vt:lpstr>
      <vt:lpstr>C A U S E S   O F  S O F T W A R E   C R I S I S</vt:lpstr>
      <vt:lpstr>W H Y  T H E  N E E D   O F   S O F T W A R E   E N G I N E E R I N G </vt:lpstr>
      <vt:lpstr>H O R R O R   S O F T W A R E  F A I L U R E  S T O R I E S</vt:lpstr>
      <vt:lpstr>S O M E  S O F T W A R E  F A I L U R E</vt:lpstr>
      <vt:lpstr>A R I A N E  5  C R A S H</vt:lpstr>
      <vt:lpstr>S O M E  S O F T W A R E  F A I L U R E</vt:lpstr>
      <vt:lpstr>T H E  P A T R I O T  M I S S I L E</vt:lpstr>
      <vt:lpstr>S O M E   S O F T W A R E   F A I L U R E</vt:lpstr>
      <vt:lpstr>  1.1.2  C H A R A C T E R I S T I C S   O F   G O O D   S O F T W A R E  </vt:lpstr>
      <vt:lpstr>        OPERATIONAL  </vt:lpstr>
      <vt:lpstr>TRANSITIONAL  </vt:lpstr>
      <vt:lpstr>MAINTENANCE  </vt:lpstr>
      <vt:lpstr>1.1.3   T H R E E   P A R T I E S   A R E   I N V O L V E D   I N   S O F T W A R E   E N G I N E E R I N G </vt:lpstr>
      <vt:lpstr>T H R E E   P A R T I E S   A R E   I N V O L V E D   I N   S O F T W A R E   E N G I N E E R I N G  [2] </vt:lpstr>
      <vt:lpstr>1.1.4 T Y P E S   O F   S O F T W A R E </vt:lpstr>
      <vt:lpstr>T Y P E S   O F   S O F T W A R E  [2] </vt:lpstr>
      <vt:lpstr>1.1.5  Q U A L I T I E S / S K I L L S   P O S S E S S E D   B Y  A   G O O D   S O F T W A R E   E N G I N E E R</vt:lpstr>
      <vt:lpstr>1.2  S C O P E    O F   S O F T W A R E    E N G I N E E R I N G </vt:lpstr>
      <vt:lpstr>H I S T O R I C A L  A S P E C T S </vt:lpstr>
      <vt:lpstr>E C O N O M I C   A S P E C T S </vt:lpstr>
      <vt:lpstr>M A I N T E N A N C E   A S P E C T S </vt:lpstr>
      <vt:lpstr>M A I N T E N A N C E   A S P E C T S</vt:lpstr>
      <vt:lpstr>R E Q U I R E M E N T S , A N A L Y S I S   A N D   D E S I G N   A S P E C T S </vt:lpstr>
      <vt:lpstr>            T E A M   D E V E L O P M E N T   A S P E C T S </vt:lpstr>
      <vt:lpstr>  S O F T W A R E   E N G I N E E R I N G   A    L A Y E R E D  T E C H N O L O G Y</vt:lpstr>
      <vt:lpstr>S O F T W A R E   E N G I N E E R I N G   A    L A Y E R E D  T E C H N O L O G Y   </vt:lpstr>
      <vt:lpstr>S O F T W A R E   E N G I N E E R I N G   A    L A Y E R E D  T E C H N O L O G Y   </vt:lpstr>
      <vt:lpstr>                                            S O F T W A R E   P R O C E S S   M O D E L S  [ 1 ]</vt:lpstr>
      <vt:lpstr>S O F T W A R E   P R O C E S S   M O D E L S  [2]</vt:lpstr>
      <vt:lpstr>   C L A S S I C A L    W A T E R F A L L   M O D E L [ 1 ]  </vt:lpstr>
      <vt:lpstr>C L A S S I C A L    W A T E R F A L L   M O D E L [ 2 ]  </vt:lpstr>
      <vt:lpstr>C L A S S I C A L    W A T E R F A L L   M O D E L [ 3 ]  </vt:lpstr>
      <vt:lpstr>C L A S S I C A L    W A T E R F A L L   M O D E L [ 4 ]  </vt:lpstr>
      <vt:lpstr>C L A S S I C A L    W A T E R F A L L   M O D E L [ 5 ]  </vt:lpstr>
      <vt:lpstr>F E A S I B I L I T Y   S T U D Y</vt:lpstr>
      <vt:lpstr>R E Q U I R E M E N T S    A N A L Y S I S   A N D     S P E C I F I C A T I O N</vt:lpstr>
      <vt:lpstr>R E Q U I R E M E N T S    A N A L Y S I S   A N D     S P E C I F I C A T I O N  [2]</vt:lpstr>
      <vt:lpstr>R E Q U I R E M E N T S    A N A L Y S I S   A N D     S P E C I F I C A T I O N [ 3 ]</vt:lpstr>
      <vt:lpstr>S O F T W A R    E D E S I G N </vt:lpstr>
      <vt:lpstr>C O D I N G   A N D   U N I T   T E S T I N G </vt:lpstr>
      <vt:lpstr>C O D I N G   A N D   U N I T   T E S T I N G </vt:lpstr>
      <vt:lpstr> I N T E G R A T I O N   A N D    S Y S T E M   T E S T I N G </vt:lpstr>
      <vt:lpstr>I N T E G R A T I O N   A N D    S Y S T E M   T E S T I N G  [2]</vt:lpstr>
      <vt:lpstr> M A I N T E N A N C E</vt:lpstr>
      <vt:lpstr>M A I N T E N A N C E</vt:lpstr>
      <vt:lpstr>            </vt:lpstr>
      <vt:lpstr> I T E R A T I V E   W A T E R F A L L   M O D E L </vt:lpstr>
      <vt:lpstr> I T E R A T I V E   W A T E R F A L L   M O D E L  </vt:lpstr>
      <vt:lpstr> P R O T O T Y P I N G   M O D E L S   </vt:lpstr>
      <vt:lpstr> P R O T O T Y P I N G   M O D E L S   </vt:lpstr>
      <vt:lpstr>P H A S E S   O F   P R O T O T Y P I N G   M O D E L S   </vt:lpstr>
      <vt:lpstr>P H A S E S   O F   P R O T O T Y P I N G   M O D E L S   </vt:lpstr>
      <vt:lpstr>C O M M U N I C A T I O N </vt:lpstr>
      <vt:lpstr>Q U I C K   P L A N</vt:lpstr>
      <vt:lpstr>M O D E L I N G   Q U I C K   D E S I G N</vt:lpstr>
      <vt:lpstr>C O N S T R U C T I O N    O F    P R O T O T Y P E</vt:lpstr>
      <vt:lpstr>D E P L O Y M E N T   D E L I V E R Y  &amp;  F E E D B A C K</vt:lpstr>
      <vt:lpstr>A D V A N T A G E S </vt:lpstr>
      <vt:lpstr>D I S A D V A N T A G E S </vt:lpstr>
      <vt:lpstr>I N C R E M E N T A L   M O D E L S  </vt:lpstr>
      <vt:lpstr>  I N C R E M E N T A L   M O D E L S   </vt:lpstr>
      <vt:lpstr> I N C R E M E N T A L   M O D E L S  [2]</vt:lpstr>
      <vt:lpstr>I N C R E M E N T A L   M O D E L S  [3]</vt:lpstr>
      <vt:lpstr>A D V A N T A G E S</vt:lpstr>
      <vt:lpstr>A D V A N T A G E S</vt:lpstr>
      <vt:lpstr>   D I S A D V A N T A G E S    </vt:lpstr>
      <vt:lpstr>PowerPoint Presentation</vt:lpstr>
      <vt:lpstr>S P I R A L   M O D E L </vt:lpstr>
      <vt:lpstr>  S P I R A L   M O D E L   </vt:lpstr>
      <vt:lpstr> S P I R A L   M O D E L [2]</vt:lpstr>
      <vt:lpstr> S P I R A L   M O D E L [3]</vt:lpstr>
      <vt:lpstr> S P I R A L   M O D E L [3]</vt:lpstr>
      <vt:lpstr>P H A S E S  O F  S P I R A L  M O D E L</vt:lpstr>
      <vt:lpstr>P H A S E S   O F   S P I R A L   M O D E L</vt:lpstr>
      <vt:lpstr>Q U A D R A N T – 1:  O B J E C T I V E  S E T T I N G</vt:lpstr>
      <vt:lpstr>Q U A D R A N T  2:  R I S K   A S S E S S M E N T  A N D  R E D U C T I O N</vt:lpstr>
      <vt:lpstr>Q U A D R A N T 3 :  D E V E L O P M E N T  A N D  V A L I D A T I O N</vt:lpstr>
      <vt:lpstr>Q U A D R A N T  4 : P L A N N I N G</vt:lpstr>
      <vt:lpstr>R I S K  H A N D L I N G  I N  S P I R A L   M O D E L</vt:lpstr>
      <vt:lpstr>A D V A N T A G E S </vt:lpstr>
      <vt:lpstr>D I S A D V A N T A G E 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Processors and memory heirac</dc:title>
  <dc:creator>Hostel</dc:creator>
  <cp:lastModifiedBy>User</cp:lastModifiedBy>
  <cp:revision>432</cp:revision>
  <dcterms:created xsi:type="dcterms:W3CDTF">2018-09-05T16:24:05Z</dcterms:created>
  <dcterms:modified xsi:type="dcterms:W3CDTF">2020-02-20T06:49:44Z</dcterms:modified>
</cp:coreProperties>
</file>

<file path=docProps/thumbnail.jpeg>
</file>